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46"/>
  </p:notesMasterIdLst>
  <p:handoutMasterIdLst>
    <p:handoutMasterId r:id="rId47"/>
  </p:handoutMasterIdLst>
  <p:sldIdLst>
    <p:sldId id="1242" r:id="rId6"/>
    <p:sldId id="1306" r:id="rId7"/>
    <p:sldId id="1380" r:id="rId8"/>
    <p:sldId id="1308" r:id="rId9"/>
    <p:sldId id="1360" r:id="rId10"/>
    <p:sldId id="1361" r:id="rId11"/>
    <p:sldId id="1362" r:id="rId12"/>
    <p:sldId id="1299" r:id="rId13"/>
    <p:sldId id="1359" r:id="rId14"/>
    <p:sldId id="1374" r:id="rId15"/>
    <p:sldId id="1375" r:id="rId16"/>
    <p:sldId id="1347" r:id="rId17"/>
    <p:sldId id="1364" r:id="rId18"/>
    <p:sldId id="1372" r:id="rId19"/>
    <p:sldId id="1373" r:id="rId20"/>
    <p:sldId id="1376" r:id="rId21"/>
    <p:sldId id="1340" r:id="rId22"/>
    <p:sldId id="1348" r:id="rId23"/>
    <p:sldId id="1349" r:id="rId24"/>
    <p:sldId id="1371" r:id="rId25"/>
    <p:sldId id="1352" r:id="rId26"/>
    <p:sldId id="1353" r:id="rId27"/>
    <p:sldId id="1354" r:id="rId28"/>
    <p:sldId id="1355" r:id="rId29"/>
    <p:sldId id="1356" r:id="rId30"/>
    <p:sldId id="1357" r:id="rId31"/>
    <p:sldId id="1358" r:id="rId32"/>
    <p:sldId id="1365" r:id="rId33"/>
    <p:sldId id="1366" r:id="rId34"/>
    <p:sldId id="1344" r:id="rId35"/>
    <p:sldId id="1367" r:id="rId36"/>
    <p:sldId id="1345" r:id="rId37"/>
    <p:sldId id="1369" r:id="rId38"/>
    <p:sldId id="1377" r:id="rId39"/>
    <p:sldId id="1370" r:id="rId40"/>
    <p:sldId id="1310" r:id="rId41"/>
    <p:sldId id="1379" r:id="rId42"/>
    <p:sldId id="1312" r:id="rId43"/>
    <p:sldId id="1313" r:id="rId44"/>
    <p:sldId id="1314" r:id="rId45"/>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E387D750-615C-4F0D-BDC4-13D8F2242D3F}">
          <p14:sldIdLst>
            <p14:sldId id="1242"/>
            <p14:sldId id="1306"/>
            <p14:sldId id="1380"/>
            <p14:sldId id="1308"/>
          </p14:sldIdLst>
        </p14:section>
        <p14:section name="Introduction" id="{C9552FAC-73BA-4DEC-B3B1-99A920D9C1D2}">
          <p14:sldIdLst>
            <p14:sldId id="1360"/>
            <p14:sldId id="1361"/>
            <p14:sldId id="1362"/>
          </p14:sldIdLst>
        </p14:section>
        <p14:section name="Remote Timer Jobs" id="{2D66131E-5340-4A7B-9A0E-49CFA8B9F597}">
          <p14:sldIdLst>
            <p14:sldId id="1299"/>
            <p14:sldId id="1359"/>
            <p14:sldId id="1374"/>
            <p14:sldId id="1375"/>
            <p14:sldId id="1347"/>
            <p14:sldId id="1364"/>
            <p14:sldId id="1372"/>
            <p14:sldId id="1373"/>
            <p14:sldId id="1376"/>
          </p14:sldIdLst>
        </p14:section>
        <p14:section name="Remote event receicers" id="{5E412645-B4F4-4091-A8C8-9C9953D3C17A}">
          <p14:sldIdLst>
            <p14:sldId id="1340"/>
            <p14:sldId id="1348"/>
            <p14:sldId id="1349"/>
            <p14:sldId id="1371"/>
            <p14:sldId id="1352"/>
            <p14:sldId id="1353"/>
            <p14:sldId id="1354"/>
            <p14:sldId id="1355"/>
            <p14:sldId id="1356"/>
            <p14:sldId id="1357"/>
            <p14:sldId id="1358"/>
            <p14:sldId id="1365"/>
            <p14:sldId id="1366"/>
          </p14:sldIdLst>
        </p14:section>
        <p14:section name="App installation events" id="{F8584514-78A7-47E4-BCB4-C5B525786FB6}">
          <p14:sldIdLst>
            <p14:sldId id="1344"/>
            <p14:sldId id="1367"/>
            <p14:sldId id="1345"/>
            <p14:sldId id="1369"/>
            <p14:sldId id="1377"/>
          </p14:sldIdLst>
        </p14:section>
        <p14:section name="Closing" id="{C4EA8950-BDB5-4983-8DDF-2724C2F2CA62}">
          <p14:sldIdLst>
            <p14:sldId id="1370"/>
            <p14:sldId id="1310"/>
            <p14:sldId id="1379"/>
            <p14:sldId id="1312"/>
            <p14:sldId id="1313"/>
            <p14:sldId id="131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36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EB3C00"/>
    <a:srgbClr val="0072C6"/>
    <a:srgbClr val="0088EE"/>
    <a:srgbClr val="2D82FF"/>
    <a:srgbClr val="FFFF99"/>
    <a:srgbClr val="0042AC"/>
    <a:srgbClr val="D2D2D2"/>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6" autoAdjust="0"/>
    <p:restoredTop sz="75000" autoAdjust="0"/>
  </p:normalViewPr>
  <p:slideViewPr>
    <p:cSldViewPr snapToGrid="0">
      <p:cViewPr varScale="1">
        <p:scale>
          <a:sx n="81" d="100"/>
          <a:sy n="81" d="100"/>
        </p:scale>
        <p:origin x="1764" y="90"/>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3780" y="102"/>
      </p:cViewPr>
      <p:guideLst>
        <p:guide orient="horz" pos="2904"/>
        <p:guide pos="2183"/>
        <p:guide orient="horz" pos="2952"/>
        <p:guide pos="223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0901B9-6F05-4D1E-80C3-BF75345C50B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GB"/>
        </a:p>
      </dgm:t>
    </dgm:pt>
    <dgm:pt modelId="{D8686B31-BF37-4B6F-A909-435F24A70282}">
      <dgm:prSet/>
      <dgm:spPr/>
      <dgm:t>
        <a:bodyPr/>
        <a:lstStyle/>
        <a:p>
          <a:pPr rtl="0"/>
          <a:r>
            <a:rPr lang="en-US" dirty="0"/>
            <a:t>Event scopes:</a:t>
          </a:r>
        </a:p>
      </dgm:t>
    </dgm:pt>
    <dgm:pt modelId="{669D55EE-A7CA-4619-9B32-D7B2BEEC8602}" type="parTrans" cxnId="{737A424C-98F0-418F-89A4-126A7EF44BFA}">
      <dgm:prSet/>
      <dgm:spPr/>
      <dgm:t>
        <a:bodyPr/>
        <a:lstStyle/>
        <a:p>
          <a:endParaRPr lang="en-GB"/>
        </a:p>
      </dgm:t>
    </dgm:pt>
    <dgm:pt modelId="{C56E07FF-DD32-4A8B-9144-A71114A08E6D}" type="sibTrans" cxnId="{737A424C-98F0-418F-89A4-126A7EF44BFA}">
      <dgm:prSet/>
      <dgm:spPr/>
      <dgm:t>
        <a:bodyPr/>
        <a:lstStyle/>
        <a:p>
          <a:endParaRPr lang="en-GB"/>
        </a:p>
      </dgm:t>
    </dgm:pt>
    <dgm:pt modelId="{6EFF3E64-FD78-4ED9-9B37-F78EFB7A5D40}">
      <dgm:prSet/>
      <dgm:spPr/>
      <dgm:t>
        <a:bodyPr/>
        <a:lstStyle/>
        <a:p>
          <a:pPr rtl="0"/>
          <a:r>
            <a:rPr lang="en-US" dirty="0"/>
            <a:t>List item</a:t>
          </a:r>
          <a:endParaRPr lang="en-GB" dirty="0"/>
        </a:p>
      </dgm:t>
    </dgm:pt>
    <dgm:pt modelId="{3FAF192C-C273-4BB2-B483-B9077FD28502}" type="parTrans" cxnId="{2BE20B8A-D9B7-4332-8F39-A010123F551B}">
      <dgm:prSet/>
      <dgm:spPr/>
      <dgm:t>
        <a:bodyPr/>
        <a:lstStyle/>
        <a:p>
          <a:endParaRPr lang="en-GB"/>
        </a:p>
      </dgm:t>
    </dgm:pt>
    <dgm:pt modelId="{B46F179D-6F3A-4E8F-A2DE-D87A40ACF24E}" type="sibTrans" cxnId="{2BE20B8A-D9B7-4332-8F39-A010123F551B}">
      <dgm:prSet/>
      <dgm:spPr/>
      <dgm:t>
        <a:bodyPr/>
        <a:lstStyle/>
        <a:p>
          <a:endParaRPr lang="en-GB"/>
        </a:p>
      </dgm:t>
    </dgm:pt>
    <dgm:pt modelId="{85D65099-25A7-4EC6-8C94-09F840EF4EB8}">
      <dgm:prSet/>
      <dgm:spPr/>
      <dgm:t>
        <a:bodyPr/>
        <a:lstStyle/>
        <a:p>
          <a:pPr rtl="0"/>
          <a:r>
            <a:rPr lang="en-US" dirty="0"/>
            <a:t>Support for the following types:</a:t>
          </a:r>
        </a:p>
      </dgm:t>
    </dgm:pt>
    <dgm:pt modelId="{78A1A250-9FB2-4472-852B-8E0F93A4C9A4}" type="parTrans" cxnId="{C7869BF5-880F-4DAF-A4FF-212111669539}">
      <dgm:prSet/>
      <dgm:spPr/>
      <dgm:t>
        <a:bodyPr/>
        <a:lstStyle/>
        <a:p>
          <a:endParaRPr lang="en-GB"/>
        </a:p>
      </dgm:t>
    </dgm:pt>
    <dgm:pt modelId="{2D1EEBC4-FF38-4AC4-9775-BD22678AA49A}" type="sibTrans" cxnId="{C7869BF5-880F-4DAF-A4FF-212111669539}">
      <dgm:prSet/>
      <dgm:spPr/>
      <dgm:t>
        <a:bodyPr/>
        <a:lstStyle/>
        <a:p>
          <a:endParaRPr lang="en-GB"/>
        </a:p>
      </dgm:t>
    </dgm:pt>
    <dgm:pt modelId="{93520FE3-EC20-4A2B-9F8B-E0B39C27C9EF}">
      <dgm:prSet/>
      <dgm:spPr/>
      <dgm:t>
        <a:bodyPr/>
        <a:lstStyle/>
        <a:p>
          <a:pPr rtl="0"/>
          <a:r>
            <a:rPr lang="en-US" dirty="0"/>
            <a:t>Synchronous events</a:t>
          </a:r>
          <a:endParaRPr lang="en-GB" dirty="0"/>
        </a:p>
      </dgm:t>
    </dgm:pt>
    <dgm:pt modelId="{7210C299-EAA7-40C2-9260-7EC64268C884}" type="parTrans" cxnId="{BCDBA1CC-B158-4EF9-89A7-D0B05947E656}">
      <dgm:prSet/>
      <dgm:spPr/>
      <dgm:t>
        <a:bodyPr/>
        <a:lstStyle/>
        <a:p>
          <a:endParaRPr lang="en-GB"/>
        </a:p>
      </dgm:t>
    </dgm:pt>
    <dgm:pt modelId="{11E75AD1-9B22-4B30-AA0C-3CE09D125907}" type="sibTrans" cxnId="{BCDBA1CC-B158-4EF9-89A7-D0B05947E656}">
      <dgm:prSet/>
      <dgm:spPr/>
      <dgm:t>
        <a:bodyPr/>
        <a:lstStyle/>
        <a:p>
          <a:endParaRPr lang="en-GB"/>
        </a:p>
      </dgm:t>
    </dgm:pt>
    <dgm:pt modelId="{22DD3D18-C653-4DEB-A569-9647A8DC907B}">
      <dgm:prSet/>
      <dgm:spPr/>
      <dgm:t>
        <a:bodyPr/>
        <a:lstStyle/>
        <a:p>
          <a:r>
            <a:rPr lang="en-US" dirty="0"/>
            <a:t>List</a:t>
          </a:r>
        </a:p>
      </dgm:t>
    </dgm:pt>
    <dgm:pt modelId="{69A83332-8543-4EE0-8120-BCF1BBF2B3AE}" type="parTrans" cxnId="{577BFAD7-8CC2-4BD1-B2FE-6D62F7E7B0A6}">
      <dgm:prSet/>
      <dgm:spPr/>
      <dgm:t>
        <a:bodyPr/>
        <a:lstStyle/>
        <a:p>
          <a:endParaRPr lang="en-US"/>
        </a:p>
      </dgm:t>
    </dgm:pt>
    <dgm:pt modelId="{6D12D0CF-E98F-4DF7-9F6B-23BF105A62AB}" type="sibTrans" cxnId="{577BFAD7-8CC2-4BD1-B2FE-6D62F7E7B0A6}">
      <dgm:prSet/>
      <dgm:spPr/>
      <dgm:t>
        <a:bodyPr/>
        <a:lstStyle/>
        <a:p>
          <a:endParaRPr lang="en-US"/>
        </a:p>
      </dgm:t>
    </dgm:pt>
    <dgm:pt modelId="{CA8D7B59-FB05-496C-B2C3-0103FB32D37E}">
      <dgm:prSet/>
      <dgm:spPr/>
      <dgm:t>
        <a:bodyPr/>
        <a:lstStyle/>
        <a:p>
          <a:r>
            <a:rPr lang="en-US" dirty="0"/>
            <a:t>Web</a:t>
          </a:r>
        </a:p>
      </dgm:t>
    </dgm:pt>
    <dgm:pt modelId="{46B6D1E1-ECFC-4472-A847-F26DB2C991D4}" type="parTrans" cxnId="{B74B9B32-7D3A-46B8-ADD0-929CD87FBAA0}">
      <dgm:prSet/>
      <dgm:spPr/>
      <dgm:t>
        <a:bodyPr/>
        <a:lstStyle/>
        <a:p>
          <a:endParaRPr lang="en-US"/>
        </a:p>
      </dgm:t>
    </dgm:pt>
    <dgm:pt modelId="{ADB647D1-AC53-40FF-898C-15C82280606C}" type="sibTrans" cxnId="{B74B9B32-7D3A-46B8-ADD0-929CD87FBAA0}">
      <dgm:prSet/>
      <dgm:spPr/>
      <dgm:t>
        <a:bodyPr/>
        <a:lstStyle/>
        <a:p>
          <a:endParaRPr lang="en-US"/>
        </a:p>
      </dgm:t>
    </dgm:pt>
    <dgm:pt modelId="{A237E701-949B-4CFF-902B-9272DAE52207}">
      <dgm:prSet/>
      <dgm:spPr/>
      <dgm:t>
        <a:bodyPr/>
        <a:lstStyle/>
        <a:p>
          <a:r>
            <a:rPr lang="en-US" dirty="0"/>
            <a:t>App</a:t>
          </a:r>
        </a:p>
      </dgm:t>
    </dgm:pt>
    <dgm:pt modelId="{D49F4526-504A-4A33-970B-F0A719F5D387}" type="parTrans" cxnId="{7EB6EEAF-D9BF-4F83-A348-C7E80729D6B7}">
      <dgm:prSet/>
      <dgm:spPr/>
      <dgm:t>
        <a:bodyPr/>
        <a:lstStyle/>
        <a:p>
          <a:endParaRPr lang="en-US"/>
        </a:p>
      </dgm:t>
    </dgm:pt>
    <dgm:pt modelId="{0707D9A2-A6C8-4094-B0FB-30E1454B8416}" type="sibTrans" cxnId="{7EB6EEAF-D9BF-4F83-A348-C7E80729D6B7}">
      <dgm:prSet/>
      <dgm:spPr/>
      <dgm:t>
        <a:bodyPr/>
        <a:lstStyle/>
        <a:p>
          <a:endParaRPr lang="en-US"/>
        </a:p>
      </dgm:t>
    </dgm:pt>
    <dgm:pt modelId="{E2DC489B-724F-44D5-88CC-E9B7196AF097}">
      <dgm:prSet/>
      <dgm:spPr/>
      <dgm:t>
        <a:bodyPr/>
        <a:lstStyle/>
        <a:p>
          <a:r>
            <a:rPr lang="en-US" dirty="0"/>
            <a:t>Asynchronous after events</a:t>
          </a:r>
        </a:p>
      </dgm:t>
    </dgm:pt>
    <dgm:pt modelId="{D091A29A-4D7C-4CBF-8B43-A5EFA83A22CC}" type="parTrans" cxnId="{A86619D3-8234-42A3-988C-EC1929ADA76A}">
      <dgm:prSet/>
      <dgm:spPr/>
      <dgm:t>
        <a:bodyPr/>
        <a:lstStyle/>
        <a:p>
          <a:endParaRPr lang="en-US"/>
        </a:p>
      </dgm:t>
    </dgm:pt>
    <dgm:pt modelId="{F8EBFEAB-9515-4F62-9F25-797975ABCA39}" type="sibTrans" cxnId="{A86619D3-8234-42A3-988C-EC1929ADA76A}">
      <dgm:prSet/>
      <dgm:spPr/>
      <dgm:t>
        <a:bodyPr/>
        <a:lstStyle/>
        <a:p>
          <a:endParaRPr lang="en-US"/>
        </a:p>
      </dgm:t>
    </dgm:pt>
    <dgm:pt modelId="{027F324F-4382-405F-B5D2-C3D5B2BA234E}" type="pres">
      <dgm:prSet presAssocID="{D80901B9-6F05-4D1E-80C3-BF75345C50BE}" presName="linear" presStyleCnt="0">
        <dgm:presLayoutVars>
          <dgm:animLvl val="lvl"/>
          <dgm:resizeHandles val="exact"/>
        </dgm:presLayoutVars>
      </dgm:prSet>
      <dgm:spPr/>
    </dgm:pt>
    <dgm:pt modelId="{B8D470D0-C272-4757-8EAD-882768C608B8}" type="pres">
      <dgm:prSet presAssocID="{D8686B31-BF37-4B6F-A909-435F24A70282}" presName="parentText" presStyleLbl="node1" presStyleIdx="0" presStyleCnt="2">
        <dgm:presLayoutVars>
          <dgm:chMax val="0"/>
          <dgm:bulletEnabled val="1"/>
        </dgm:presLayoutVars>
      </dgm:prSet>
      <dgm:spPr/>
    </dgm:pt>
    <dgm:pt modelId="{318B7737-7624-4B1A-85FA-5AE3759F1CD0}" type="pres">
      <dgm:prSet presAssocID="{D8686B31-BF37-4B6F-A909-435F24A70282}" presName="childText" presStyleLbl="revTx" presStyleIdx="0" presStyleCnt="2">
        <dgm:presLayoutVars>
          <dgm:bulletEnabled val="1"/>
        </dgm:presLayoutVars>
      </dgm:prSet>
      <dgm:spPr/>
    </dgm:pt>
    <dgm:pt modelId="{A1D4AE7D-199E-4F88-84A0-C207C0B064C4}" type="pres">
      <dgm:prSet presAssocID="{85D65099-25A7-4EC6-8C94-09F840EF4EB8}" presName="parentText" presStyleLbl="node1" presStyleIdx="1" presStyleCnt="2">
        <dgm:presLayoutVars>
          <dgm:chMax val="0"/>
          <dgm:bulletEnabled val="1"/>
        </dgm:presLayoutVars>
      </dgm:prSet>
      <dgm:spPr/>
    </dgm:pt>
    <dgm:pt modelId="{FB4524FA-6835-41B5-9EF6-46EEDF339826}" type="pres">
      <dgm:prSet presAssocID="{85D65099-25A7-4EC6-8C94-09F840EF4EB8}" presName="childText" presStyleLbl="revTx" presStyleIdx="1" presStyleCnt="2">
        <dgm:presLayoutVars>
          <dgm:bulletEnabled val="1"/>
        </dgm:presLayoutVars>
      </dgm:prSet>
      <dgm:spPr/>
    </dgm:pt>
  </dgm:ptLst>
  <dgm:cxnLst>
    <dgm:cxn modelId="{9EAD07FA-B201-44A7-B7A7-8521FD1D6142}" type="presOf" srcId="{A237E701-949B-4CFF-902B-9272DAE52207}" destId="{318B7737-7624-4B1A-85FA-5AE3759F1CD0}" srcOrd="0" destOrd="3" presId="urn:microsoft.com/office/officeart/2005/8/layout/vList2"/>
    <dgm:cxn modelId="{18BDC8E8-C511-4A7C-A532-F6FDA9BA922C}" type="presOf" srcId="{D8686B31-BF37-4B6F-A909-435F24A70282}" destId="{B8D470D0-C272-4757-8EAD-882768C608B8}" srcOrd="0" destOrd="0" presId="urn:microsoft.com/office/officeart/2005/8/layout/vList2"/>
    <dgm:cxn modelId="{AA3BC292-DB47-4CF2-9622-07263458A791}" type="presOf" srcId="{D80901B9-6F05-4D1E-80C3-BF75345C50BE}" destId="{027F324F-4382-405F-B5D2-C3D5B2BA234E}" srcOrd="0" destOrd="0" presId="urn:microsoft.com/office/officeart/2005/8/layout/vList2"/>
    <dgm:cxn modelId="{319B68CE-79F0-4588-A395-1887A567C3C3}" type="presOf" srcId="{93520FE3-EC20-4A2B-9F8B-E0B39C27C9EF}" destId="{FB4524FA-6835-41B5-9EF6-46EEDF339826}" srcOrd="0" destOrd="0" presId="urn:microsoft.com/office/officeart/2005/8/layout/vList2"/>
    <dgm:cxn modelId="{1B42E4CE-5120-4671-A297-37B49077E934}" type="presOf" srcId="{CA8D7B59-FB05-496C-B2C3-0103FB32D37E}" destId="{318B7737-7624-4B1A-85FA-5AE3759F1CD0}" srcOrd="0" destOrd="2" presId="urn:microsoft.com/office/officeart/2005/8/layout/vList2"/>
    <dgm:cxn modelId="{CDBD27A3-758A-46B0-82F6-3A87D9583100}" type="presOf" srcId="{E2DC489B-724F-44D5-88CC-E9B7196AF097}" destId="{FB4524FA-6835-41B5-9EF6-46EEDF339826}" srcOrd="0" destOrd="1" presId="urn:microsoft.com/office/officeart/2005/8/layout/vList2"/>
    <dgm:cxn modelId="{8DAE5C4B-C2EC-45DE-A8A2-95B0BEA8662B}" type="presOf" srcId="{85D65099-25A7-4EC6-8C94-09F840EF4EB8}" destId="{A1D4AE7D-199E-4F88-84A0-C207C0B064C4}" srcOrd="0" destOrd="0" presId="urn:microsoft.com/office/officeart/2005/8/layout/vList2"/>
    <dgm:cxn modelId="{7EB6EEAF-D9BF-4F83-A348-C7E80729D6B7}" srcId="{D8686B31-BF37-4B6F-A909-435F24A70282}" destId="{A237E701-949B-4CFF-902B-9272DAE52207}" srcOrd="3" destOrd="0" parTransId="{D49F4526-504A-4A33-970B-F0A719F5D387}" sibTransId="{0707D9A2-A6C8-4094-B0FB-30E1454B8416}"/>
    <dgm:cxn modelId="{8178AE16-CF5F-4557-A24C-D4A38CA65917}" type="presOf" srcId="{22DD3D18-C653-4DEB-A569-9647A8DC907B}" destId="{318B7737-7624-4B1A-85FA-5AE3759F1CD0}" srcOrd="0" destOrd="1" presId="urn:microsoft.com/office/officeart/2005/8/layout/vList2"/>
    <dgm:cxn modelId="{577BFAD7-8CC2-4BD1-B2FE-6D62F7E7B0A6}" srcId="{D8686B31-BF37-4B6F-A909-435F24A70282}" destId="{22DD3D18-C653-4DEB-A569-9647A8DC907B}" srcOrd="1" destOrd="0" parTransId="{69A83332-8543-4EE0-8120-BCF1BBF2B3AE}" sibTransId="{6D12D0CF-E98F-4DF7-9F6B-23BF105A62AB}"/>
    <dgm:cxn modelId="{663EDC85-3CB7-4AAD-A6B4-3150577BCEB1}" type="presOf" srcId="{6EFF3E64-FD78-4ED9-9B37-F78EFB7A5D40}" destId="{318B7737-7624-4B1A-85FA-5AE3759F1CD0}" srcOrd="0" destOrd="0" presId="urn:microsoft.com/office/officeart/2005/8/layout/vList2"/>
    <dgm:cxn modelId="{737A424C-98F0-418F-89A4-126A7EF44BFA}" srcId="{D80901B9-6F05-4D1E-80C3-BF75345C50BE}" destId="{D8686B31-BF37-4B6F-A909-435F24A70282}" srcOrd="0" destOrd="0" parTransId="{669D55EE-A7CA-4619-9B32-D7B2BEEC8602}" sibTransId="{C56E07FF-DD32-4A8B-9144-A71114A08E6D}"/>
    <dgm:cxn modelId="{BCDBA1CC-B158-4EF9-89A7-D0B05947E656}" srcId="{85D65099-25A7-4EC6-8C94-09F840EF4EB8}" destId="{93520FE3-EC20-4A2B-9F8B-E0B39C27C9EF}" srcOrd="0" destOrd="0" parTransId="{7210C299-EAA7-40C2-9260-7EC64268C884}" sibTransId="{11E75AD1-9B22-4B30-AA0C-3CE09D125907}"/>
    <dgm:cxn modelId="{2BE20B8A-D9B7-4332-8F39-A010123F551B}" srcId="{D8686B31-BF37-4B6F-A909-435F24A70282}" destId="{6EFF3E64-FD78-4ED9-9B37-F78EFB7A5D40}" srcOrd="0" destOrd="0" parTransId="{3FAF192C-C273-4BB2-B483-B9077FD28502}" sibTransId="{B46F179D-6F3A-4E8F-A2DE-D87A40ACF24E}"/>
    <dgm:cxn modelId="{B74B9B32-7D3A-46B8-ADD0-929CD87FBAA0}" srcId="{D8686B31-BF37-4B6F-A909-435F24A70282}" destId="{CA8D7B59-FB05-496C-B2C3-0103FB32D37E}" srcOrd="2" destOrd="0" parTransId="{46B6D1E1-ECFC-4472-A847-F26DB2C991D4}" sibTransId="{ADB647D1-AC53-40FF-898C-15C82280606C}"/>
    <dgm:cxn modelId="{C7869BF5-880F-4DAF-A4FF-212111669539}" srcId="{D80901B9-6F05-4D1E-80C3-BF75345C50BE}" destId="{85D65099-25A7-4EC6-8C94-09F840EF4EB8}" srcOrd="1" destOrd="0" parTransId="{78A1A250-9FB2-4472-852B-8E0F93A4C9A4}" sibTransId="{2D1EEBC4-FF38-4AC4-9775-BD22678AA49A}"/>
    <dgm:cxn modelId="{A86619D3-8234-42A3-988C-EC1929ADA76A}" srcId="{85D65099-25A7-4EC6-8C94-09F840EF4EB8}" destId="{E2DC489B-724F-44D5-88CC-E9B7196AF097}" srcOrd="1" destOrd="0" parTransId="{D091A29A-4D7C-4CBF-8B43-A5EFA83A22CC}" sibTransId="{F8EBFEAB-9515-4F62-9F25-797975ABCA39}"/>
    <dgm:cxn modelId="{5290A57A-BA4F-4FB0-A71C-B7CDF52C3426}" type="presParOf" srcId="{027F324F-4382-405F-B5D2-C3D5B2BA234E}" destId="{B8D470D0-C272-4757-8EAD-882768C608B8}" srcOrd="0" destOrd="0" presId="urn:microsoft.com/office/officeart/2005/8/layout/vList2"/>
    <dgm:cxn modelId="{E46CB362-BE53-4FC6-AE3F-20C2C43FF684}" type="presParOf" srcId="{027F324F-4382-405F-B5D2-C3D5B2BA234E}" destId="{318B7737-7624-4B1A-85FA-5AE3759F1CD0}" srcOrd="1" destOrd="0" presId="urn:microsoft.com/office/officeart/2005/8/layout/vList2"/>
    <dgm:cxn modelId="{20D2B39A-815D-49BE-A81B-E709357139DD}" type="presParOf" srcId="{027F324F-4382-405F-B5D2-C3D5B2BA234E}" destId="{A1D4AE7D-199E-4F88-84A0-C207C0B064C4}" srcOrd="2" destOrd="0" presId="urn:microsoft.com/office/officeart/2005/8/layout/vList2"/>
    <dgm:cxn modelId="{87B28C4B-D34F-4577-AB43-FE7C004ED7B6}" type="presParOf" srcId="{027F324F-4382-405F-B5D2-C3D5B2BA234E}" destId="{FB4524FA-6835-41B5-9EF6-46EEDF339826}"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D470D0-C272-4757-8EAD-882768C608B8}">
      <dsp:nvSpPr>
        <dsp:cNvPr id="0" name=""/>
        <dsp:cNvSpPr/>
      </dsp:nvSpPr>
      <dsp:spPr>
        <a:xfrm>
          <a:off x="0" y="28036"/>
          <a:ext cx="10374857" cy="900899"/>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rtl="0">
            <a:lnSpc>
              <a:spcPct val="90000"/>
            </a:lnSpc>
            <a:spcBef>
              <a:spcPct val="0"/>
            </a:spcBef>
            <a:spcAft>
              <a:spcPct val="35000"/>
            </a:spcAft>
            <a:buNone/>
          </a:pPr>
          <a:r>
            <a:rPr lang="en-US" sz="3500" kern="1200" dirty="0"/>
            <a:t>Event scopes:</a:t>
          </a:r>
        </a:p>
      </dsp:txBody>
      <dsp:txXfrm>
        <a:off x="43978" y="72014"/>
        <a:ext cx="10286901" cy="812943"/>
      </dsp:txXfrm>
    </dsp:sp>
    <dsp:sp modelId="{318B7737-7624-4B1A-85FA-5AE3759F1CD0}">
      <dsp:nvSpPr>
        <dsp:cNvPr id="0" name=""/>
        <dsp:cNvSpPr/>
      </dsp:nvSpPr>
      <dsp:spPr>
        <a:xfrm>
          <a:off x="0" y="928936"/>
          <a:ext cx="10374857" cy="2028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9402" tIns="44450" rIns="248920" bIns="44450" numCol="1" spcCol="1270" anchor="t" anchorCtr="0">
          <a:noAutofit/>
        </a:bodyPr>
        <a:lstStyle/>
        <a:p>
          <a:pPr marL="228600" lvl="1" indent="-228600" algn="l" defTabSz="1200150" rtl="0">
            <a:lnSpc>
              <a:spcPct val="90000"/>
            </a:lnSpc>
            <a:spcBef>
              <a:spcPct val="0"/>
            </a:spcBef>
            <a:spcAft>
              <a:spcPct val="20000"/>
            </a:spcAft>
            <a:buChar char="•"/>
          </a:pPr>
          <a:r>
            <a:rPr lang="en-US" sz="2700" kern="1200" dirty="0"/>
            <a:t>List item</a:t>
          </a:r>
          <a:endParaRPr lang="en-GB" sz="2700" kern="1200" dirty="0"/>
        </a:p>
        <a:p>
          <a:pPr marL="228600" lvl="1" indent="-228600" algn="l" defTabSz="1200150">
            <a:lnSpc>
              <a:spcPct val="90000"/>
            </a:lnSpc>
            <a:spcBef>
              <a:spcPct val="0"/>
            </a:spcBef>
            <a:spcAft>
              <a:spcPct val="20000"/>
            </a:spcAft>
            <a:buChar char="•"/>
          </a:pPr>
          <a:r>
            <a:rPr lang="en-US" sz="2700" kern="1200" dirty="0"/>
            <a:t>List</a:t>
          </a:r>
        </a:p>
        <a:p>
          <a:pPr marL="228600" lvl="1" indent="-228600" algn="l" defTabSz="1200150">
            <a:lnSpc>
              <a:spcPct val="90000"/>
            </a:lnSpc>
            <a:spcBef>
              <a:spcPct val="0"/>
            </a:spcBef>
            <a:spcAft>
              <a:spcPct val="20000"/>
            </a:spcAft>
            <a:buChar char="•"/>
          </a:pPr>
          <a:r>
            <a:rPr lang="en-US" sz="2700" kern="1200" dirty="0"/>
            <a:t>Web</a:t>
          </a:r>
        </a:p>
        <a:p>
          <a:pPr marL="228600" lvl="1" indent="-228600" algn="l" defTabSz="1200150">
            <a:lnSpc>
              <a:spcPct val="90000"/>
            </a:lnSpc>
            <a:spcBef>
              <a:spcPct val="0"/>
            </a:spcBef>
            <a:spcAft>
              <a:spcPct val="20000"/>
            </a:spcAft>
            <a:buChar char="•"/>
          </a:pPr>
          <a:r>
            <a:rPr lang="en-US" sz="2700" kern="1200" dirty="0"/>
            <a:t>App</a:t>
          </a:r>
        </a:p>
      </dsp:txBody>
      <dsp:txXfrm>
        <a:off x="0" y="928936"/>
        <a:ext cx="10374857" cy="2028600"/>
      </dsp:txXfrm>
    </dsp:sp>
    <dsp:sp modelId="{A1D4AE7D-199E-4F88-84A0-C207C0B064C4}">
      <dsp:nvSpPr>
        <dsp:cNvPr id="0" name=""/>
        <dsp:cNvSpPr/>
      </dsp:nvSpPr>
      <dsp:spPr>
        <a:xfrm>
          <a:off x="0" y="2957536"/>
          <a:ext cx="10374857" cy="900899"/>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rtl="0">
            <a:lnSpc>
              <a:spcPct val="90000"/>
            </a:lnSpc>
            <a:spcBef>
              <a:spcPct val="0"/>
            </a:spcBef>
            <a:spcAft>
              <a:spcPct val="35000"/>
            </a:spcAft>
            <a:buNone/>
          </a:pPr>
          <a:r>
            <a:rPr lang="en-US" sz="3500" kern="1200" dirty="0"/>
            <a:t>Support for the following types:</a:t>
          </a:r>
        </a:p>
      </dsp:txBody>
      <dsp:txXfrm>
        <a:off x="43978" y="3001514"/>
        <a:ext cx="10286901" cy="812943"/>
      </dsp:txXfrm>
    </dsp:sp>
    <dsp:sp modelId="{FB4524FA-6835-41B5-9EF6-46EEDF339826}">
      <dsp:nvSpPr>
        <dsp:cNvPr id="0" name=""/>
        <dsp:cNvSpPr/>
      </dsp:nvSpPr>
      <dsp:spPr>
        <a:xfrm>
          <a:off x="0" y="3858436"/>
          <a:ext cx="10374857" cy="1014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9402" tIns="44450" rIns="248920" bIns="44450" numCol="1" spcCol="1270" anchor="t" anchorCtr="0">
          <a:noAutofit/>
        </a:bodyPr>
        <a:lstStyle/>
        <a:p>
          <a:pPr marL="228600" lvl="1" indent="-228600" algn="l" defTabSz="1200150" rtl="0">
            <a:lnSpc>
              <a:spcPct val="90000"/>
            </a:lnSpc>
            <a:spcBef>
              <a:spcPct val="0"/>
            </a:spcBef>
            <a:spcAft>
              <a:spcPct val="20000"/>
            </a:spcAft>
            <a:buChar char="•"/>
          </a:pPr>
          <a:r>
            <a:rPr lang="en-US" sz="2700" kern="1200" dirty="0"/>
            <a:t>Synchronous events</a:t>
          </a:r>
          <a:endParaRPr lang="en-GB" sz="2700" kern="1200" dirty="0"/>
        </a:p>
        <a:p>
          <a:pPr marL="228600" lvl="1" indent="-228600" algn="l" defTabSz="1200150">
            <a:lnSpc>
              <a:spcPct val="90000"/>
            </a:lnSpc>
            <a:spcBef>
              <a:spcPct val="0"/>
            </a:spcBef>
            <a:spcAft>
              <a:spcPct val="20000"/>
            </a:spcAft>
            <a:buChar char="•"/>
          </a:pPr>
          <a:r>
            <a:rPr lang="en-US" sz="2700" kern="1200" dirty="0"/>
            <a:t>Asynchronous after events</a:t>
          </a:r>
        </a:p>
      </dsp:txBody>
      <dsp:txXfrm>
        <a:off x="0" y="3858436"/>
        <a:ext cx="10374857" cy="10143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7.png>
</file>

<file path=ppt/media/image18.png>
</file>

<file path=ppt/media/image2.png>
</file>

<file path=ppt/media/image3.png>
</file>

<file path=ppt/media/image31.png>
</file>

<file path=ppt/media/image4.png>
</file>

<file path=ppt/media/image40.tmp>
</file>

<file path=ppt/media/image41.tmp>
</file>

<file path=ppt/media/image42.png>
</file>

<file path=ppt/media/image43.png>
</file>

<file path=ppt/media/image44.png>
</file>

<file path=ppt/media/image45.png>
</file>

<file path=ppt/media/image46.jpeg>
</file>

<file path=ppt/media/image48.png>
</file>

<file path=ppt/media/image49.png>
</file>

<file path=ppt/media/image5.png>
</file>

<file path=ppt/media/image50.png>
</file>

<file path=ppt/media/image51.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2867">
              <a:spcAft>
                <a:spcPts val="336"/>
              </a:spcAft>
            </a:pPr>
            <a:endParaRPr lang="en-US" dirty="0">
              <a:solidFill>
                <a:schemeClr val="bg1"/>
              </a:solidFill>
            </a:endParaRPr>
          </a:p>
        </p:txBody>
      </p:sp>
      <p:sp>
        <p:nvSpPr>
          <p:cNvPr id="6" name="Date Placeholder 5"/>
          <p:cNvSpPr>
            <a:spLocks noGrp="1"/>
          </p:cNvSpPr>
          <p:nvPr>
            <p:ph type="dt" idx="12"/>
          </p:nvPr>
        </p:nvSpPr>
        <p:spPr>
          <a:xfrm>
            <a:off x="4014100" y="0"/>
            <a:ext cx="3070860" cy="468630"/>
          </a:xfrm>
          <a:prstGeom prst="rect">
            <a:avLst/>
          </a:prstGeom>
        </p:spPr>
        <p:txBody>
          <a:bodyPr/>
          <a:lstStyle/>
          <a:p>
            <a:fld id="{D4664A66-7F43-48D1-91D2-AE7A931D6495}" type="datetime1">
              <a:rPr lang="en-US" smtClean="0">
                <a:solidFill>
                  <a:prstClr val="black"/>
                </a:solidFill>
              </a:rPr>
              <a:pPr/>
              <a:t>1/4/2017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
        <p:nvSpPr>
          <p:cNvPr id="8"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solidFill>
                  <a:prstClr val="black"/>
                </a:solidFill>
              </a:rPr>
              <a:t>Microsoft Office</a:t>
            </a:r>
          </a:p>
        </p:txBody>
      </p:sp>
      <p:sp>
        <p:nvSpPr>
          <p:cNvPr id="9"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588977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16</a:t>
            </a:fld>
            <a:endParaRPr lang="en-US"/>
          </a:p>
        </p:txBody>
      </p:sp>
    </p:spTree>
    <p:extLst>
      <p:ext uri="{BB962C8B-B14F-4D97-AF65-F5344CB8AC3E}">
        <p14:creationId xmlns:p14="http://schemas.microsoft.com/office/powerpoint/2010/main" val="1283732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17</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010670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SMSG Readiness</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5117415-2A81-47B5-B845-42479BE2B3AB}"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2238203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SharePoint is increasingly used as the hub for productivity and collaborative experiences that incorporate and interact with data from a variety of external systems. Capabilities like those offered by Business Connectivity Services offer a powerful infrastructure for surfacing external data inside SharePoint, and SharePoint web services offer an increasing complete set of options for surfacing SharePoint data in outside systems. </a:t>
            </a:r>
          </a:p>
          <a:p>
            <a:r>
              <a:rPr lang="en-US" sz="1200" kern="1200" dirty="0">
                <a:solidFill>
                  <a:schemeClr val="tx1"/>
                </a:solidFill>
                <a:effectLst/>
                <a:latin typeface="+mn-lt"/>
                <a:ea typeface="+mn-ea"/>
                <a:cs typeface="+mn-cs"/>
              </a:rPr>
              <a:t>SharePoint does not, however, currently provide a convenient mechanism for informing external systems of SharePoint events. As a result it is effectively impossible to build an efficient solution that reacts to changes in SharePoint data, except through complex, farm-deployed solutions that use custom event receivers and web service interfaces to call into external systems. Given that farm-deployed solutions are not allowed in Microsoft SharePoint Online, even this solution is not available to Office 365 customers.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addition, the current sandboxed solution infrastructure imposes quite a few restrictions on the developer. For example, solutions cannot execute for longer than 30 seconds, and they cannot exceed a certain amount of resource usage per day. Allowing a developer to execute their event receiver logic outside of the SharePoint farm makes it possible for them to overcome these restrictions and build more robust solutions.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was one of the most highly requested features: providing</a:t>
            </a:r>
            <a:r>
              <a:rPr lang="en-US" sz="1200" kern="1200" baseline="0" dirty="0">
                <a:solidFill>
                  <a:schemeClr val="tx1"/>
                </a:solidFill>
                <a:effectLst/>
                <a:latin typeface="+mn-lt"/>
                <a:ea typeface="+mn-ea"/>
                <a:cs typeface="+mn-cs"/>
              </a:rPr>
              <a:t> support for external systems to receive events from SharePoint so they can take action based on that event. There are also enhanced capabilities in Business Connectivity Services (BCS) to allow external systems to receive information. We are not talking about BCS in this module</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t>
            </a:r>
            <a:r>
              <a:rPr lang="en-US" sz="1200" kern="1200" baseline="0" dirty="0">
                <a:solidFill>
                  <a:schemeClr val="tx1"/>
                </a:solidFill>
                <a:effectLst/>
                <a:latin typeface="+mn-lt"/>
                <a:ea typeface="+mn-ea"/>
                <a:cs typeface="+mn-cs"/>
              </a:rPr>
              <a:t>we will talk about that in the BCS module in this course. If you have developed event receivers before, you will find this very familiar and you will be able to take advantage of your skills with this model.</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19</a:t>
            </a:fld>
            <a:endParaRPr lang="en-US" dirty="0"/>
          </a:p>
        </p:txBody>
      </p:sp>
    </p:spTree>
    <p:extLst>
      <p:ext uri="{BB962C8B-B14F-4D97-AF65-F5344CB8AC3E}">
        <p14:creationId xmlns:p14="http://schemas.microsoft.com/office/powerpoint/2010/main" val="31512913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SMSG Readiness</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1174D90-79E9-4852-9E52-ABE847EF296F}" type="datetime1">
              <a:rPr lang="en-US" smtClean="0">
                <a:solidFill>
                  <a:prstClr val="black"/>
                </a:solidFill>
              </a:rPr>
              <a:pPr/>
              <a:t>1/4/2017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9666568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dirty="0"/>
              <a:t>Remote event receivers are not good for mirroring or sync solutions. We have seen where people have tried to use event receivers to synchronize</a:t>
            </a:r>
            <a:r>
              <a:rPr lang="en-US" baseline="0" dirty="0"/>
              <a:t> data between farms or to update databases when data is changed. These are not good uses of event receivers in either model, but particularly with remote event receivers because there is no guaranteed delivery. You will not have that message queued up for delivery and then you will wait for the remote endpoint to come back online to continue processing. The remote endpoint has to be online and listening for the delivery to occur. You can write some custom code to try to improve this, but you do not receive that out of the box. </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22</a:t>
            </a:fld>
            <a:endParaRPr lang="en-US" dirty="0"/>
          </a:p>
        </p:txBody>
      </p:sp>
    </p:spTree>
    <p:extLst>
      <p:ext uri="{BB962C8B-B14F-4D97-AF65-F5344CB8AC3E}">
        <p14:creationId xmlns:p14="http://schemas.microsoft.com/office/powerpoint/2010/main" val="3219196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dirty="0"/>
              <a:t>Remote event receivers can be added directly to app projects.</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23</a:t>
            </a:fld>
            <a:endParaRPr lang="en-US" dirty="0"/>
          </a:p>
        </p:txBody>
      </p:sp>
    </p:spTree>
    <p:extLst>
      <p:ext uri="{BB962C8B-B14F-4D97-AF65-F5344CB8AC3E}">
        <p14:creationId xmlns:p14="http://schemas.microsoft.com/office/powerpoint/2010/main" val="25510152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normAutofit fontScale="92500" lnSpcReduction="20000"/>
          </a:bodyPr>
          <a:lstStyle/>
          <a:p>
            <a:r>
              <a:rPr lang="en-US" sz="1200" b="1" kern="1200" dirty="0">
                <a:solidFill>
                  <a:schemeClr val="tx1"/>
                </a:solidFill>
                <a:effectLst/>
                <a:latin typeface="+mn-lt"/>
                <a:ea typeface="+mn-ea"/>
                <a:cs typeface="+mn-cs"/>
              </a:rPr>
              <a:t>ProcessEvent</a:t>
            </a:r>
          </a:p>
          <a:p>
            <a:r>
              <a:rPr lang="en-US" sz="1200" kern="1200" dirty="0">
                <a:solidFill>
                  <a:schemeClr val="tx1"/>
                </a:solidFill>
                <a:effectLst/>
                <a:latin typeface="+mn-lt"/>
                <a:ea typeface="+mn-ea"/>
                <a:cs typeface="+mn-cs"/>
              </a:rPr>
              <a:t>The defined interface supports “ING” events and synchronous “ED” events. ING events</a:t>
            </a:r>
            <a:r>
              <a:rPr lang="en-US" sz="1200" kern="1200" baseline="0" dirty="0">
                <a:solidFill>
                  <a:schemeClr val="tx1"/>
                </a:solidFill>
                <a:effectLst/>
                <a:latin typeface="+mn-lt"/>
                <a:ea typeface="+mn-ea"/>
                <a:cs typeface="+mn-cs"/>
              </a:rPr>
              <a:t> occur before the actual event, such as the actual adding of an item to a list or the actual deleting of an item in a list. In this version of SharePoint, we can also specify the ED events, meaning notification after the event has occurred</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t>
            </a:r>
            <a:r>
              <a:rPr lang="en-US" sz="1200" kern="1200" baseline="0" dirty="0">
                <a:solidFill>
                  <a:schemeClr val="tx1"/>
                </a:solidFill>
                <a:effectLst/>
                <a:latin typeface="+mn-lt"/>
                <a:ea typeface="+mn-ea"/>
                <a:cs typeface="+mn-cs"/>
              </a:rPr>
              <a:t>we can specify that the call is processed synchronously. </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ProcessOnewayEvent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defined interface supports asynchronous “ED” events.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web service takes a single argument of type </a:t>
            </a:r>
            <a:r>
              <a:rPr lang="en-US" sz="1200" b="1" kern="1200" dirty="0">
                <a:solidFill>
                  <a:schemeClr val="tx1"/>
                </a:solidFill>
                <a:effectLst/>
                <a:latin typeface="+mn-lt"/>
                <a:ea typeface="+mn-ea"/>
                <a:cs typeface="+mn-cs"/>
              </a:rPr>
              <a:t>SPRemoteEventProperties</a:t>
            </a:r>
            <a:r>
              <a:rPr lang="en-US" sz="1200" kern="1200" baseline="0" dirty="0">
                <a:solidFill>
                  <a:schemeClr val="tx1"/>
                </a:solidFill>
                <a:effectLst/>
                <a:latin typeface="+mn-lt"/>
                <a:ea typeface="+mn-ea"/>
                <a:cs typeface="+mn-cs"/>
              </a:rPr>
              <a:t> and returns </a:t>
            </a:r>
            <a:r>
              <a:rPr lang="en-US" sz="1200" b="1" kern="1200" baseline="0" dirty="0">
                <a:solidFill>
                  <a:schemeClr val="tx1"/>
                </a:solidFill>
                <a:effectLst/>
                <a:latin typeface="+mn-lt"/>
                <a:ea typeface="+mn-ea"/>
                <a:cs typeface="+mn-cs"/>
              </a:rPr>
              <a:t>SPRemoteEventResults </a:t>
            </a:r>
            <a:r>
              <a:rPr lang="en-US" sz="1200" b="0" kern="1200" baseline="0" dirty="0">
                <a:solidFill>
                  <a:schemeClr val="tx1"/>
                </a:solidFill>
                <a:effectLst/>
                <a:latin typeface="+mn-lt"/>
                <a:ea typeface="+mn-ea"/>
                <a:cs typeface="+mn-cs"/>
              </a:rPr>
              <a:t>for synchronous events.</a:t>
            </a:r>
          </a:p>
          <a:p>
            <a:endParaRPr lang="en-US" sz="1200" b="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web service takes a single argument of type </a:t>
            </a:r>
            <a:r>
              <a:rPr lang="en-US" sz="1200" b="1" kern="1200" dirty="0">
                <a:solidFill>
                  <a:schemeClr val="tx1"/>
                </a:solidFill>
                <a:effectLst/>
                <a:latin typeface="+mn-lt"/>
                <a:ea typeface="+mn-ea"/>
                <a:cs typeface="+mn-cs"/>
              </a:rPr>
              <a:t>SPRemoteEventProperties</a:t>
            </a:r>
            <a:r>
              <a:rPr lang="en-US" sz="1200" kern="1200" baseline="0" dirty="0">
                <a:solidFill>
                  <a:schemeClr val="tx1"/>
                </a:solidFill>
                <a:effectLst/>
                <a:latin typeface="+mn-lt"/>
                <a:ea typeface="+mn-ea"/>
                <a:cs typeface="+mn-cs"/>
              </a:rPr>
              <a:t> and returns </a:t>
            </a:r>
            <a:r>
              <a:rPr lang="en-US" sz="1200" b="1" kern="1200" baseline="0" dirty="0">
                <a:solidFill>
                  <a:schemeClr val="tx1"/>
                </a:solidFill>
                <a:effectLst/>
                <a:latin typeface="+mn-lt"/>
                <a:ea typeface="+mn-ea"/>
                <a:cs typeface="+mn-cs"/>
              </a:rPr>
              <a:t>void </a:t>
            </a:r>
            <a:r>
              <a:rPr lang="en-US" sz="1200" b="0" kern="1200" baseline="0" dirty="0">
                <a:solidFill>
                  <a:schemeClr val="tx1"/>
                </a:solidFill>
                <a:effectLst/>
                <a:latin typeface="+mn-lt"/>
                <a:ea typeface="+mn-ea"/>
                <a:cs typeface="+mn-cs"/>
              </a:rPr>
              <a:t>for “ED” events.</a:t>
            </a:r>
          </a:p>
          <a:p>
            <a:endParaRPr lang="en-US" sz="120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SPRemoteEventProperties</a:t>
            </a:r>
            <a:r>
              <a:rPr lang="en-US" sz="1200" kern="1200" dirty="0">
                <a:solidFill>
                  <a:schemeClr val="tx1"/>
                </a:solidFill>
                <a:effectLst/>
                <a:latin typeface="+mn-lt"/>
                <a:ea typeface="+mn-ea"/>
                <a:cs typeface="+mn-cs"/>
              </a:rPr>
              <a:t> will always pass an </a:t>
            </a:r>
            <a:r>
              <a:rPr lang="en-US" sz="1200" b="1" kern="1200" dirty="0">
                <a:solidFill>
                  <a:schemeClr val="tx1"/>
                </a:solidFill>
                <a:effectLst/>
                <a:latin typeface="+mn-lt"/>
                <a:ea typeface="+mn-ea"/>
                <a:cs typeface="+mn-cs"/>
              </a:rPr>
              <a:t>EventType</a:t>
            </a:r>
            <a:r>
              <a:rPr lang="en-US" sz="1200" kern="1200" dirty="0">
                <a:solidFill>
                  <a:schemeClr val="tx1"/>
                </a:solidFill>
                <a:effectLst/>
                <a:latin typeface="+mn-lt"/>
                <a:ea typeface="+mn-ea"/>
                <a:cs typeface="+mn-cs"/>
              </a:rPr>
              <a:t> property, which describes the type of event that is occurring or has occurred. In addition, one of </a:t>
            </a:r>
            <a:r>
              <a:rPr lang="en-US" sz="1200" b="1" kern="1200" dirty="0">
                <a:solidFill>
                  <a:schemeClr val="tx1"/>
                </a:solidFill>
                <a:effectLst/>
                <a:latin typeface="+mn-lt"/>
                <a:ea typeface="+mn-ea"/>
                <a:cs typeface="+mn-cs"/>
              </a:rPr>
              <a:t>ItemEventProperties</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ListEventProperties</a:t>
            </a:r>
            <a:r>
              <a:rPr lang="en-US" sz="1200" kern="1200" dirty="0">
                <a:solidFill>
                  <a:schemeClr val="tx1"/>
                </a:solidFill>
                <a:effectLst/>
                <a:latin typeface="+mn-lt"/>
                <a:ea typeface="+mn-ea"/>
                <a:cs typeface="+mn-cs"/>
              </a:rPr>
              <a:t>, or </a:t>
            </a:r>
            <a:r>
              <a:rPr lang="en-US" sz="1200" b="1" kern="1200" dirty="0">
                <a:solidFill>
                  <a:schemeClr val="tx1"/>
                </a:solidFill>
                <a:effectLst/>
                <a:latin typeface="+mn-lt"/>
                <a:ea typeface="+mn-ea"/>
                <a:cs typeface="+mn-cs"/>
              </a:rPr>
              <a:t>WebEventProperties</a:t>
            </a:r>
            <a:r>
              <a:rPr lang="en-US" sz="1200" kern="1200" dirty="0">
                <a:solidFill>
                  <a:schemeClr val="tx1"/>
                </a:solidFill>
                <a:effectLst/>
                <a:latin typeface="+mn-lt"/>
                <a:ea typeface="+mn-ea"/>
                <a:cs typeface="+mn-cs"/>
              </a:rPr>
              <a:t> will be passed, depending on the </a:t>
            </a:r>
            <a:r>
              <a:rPr lang="en-US" sz="1200" b="1" kern="1200" dirty="0">
                <a:solidFill>
                  <a:schemeClr val="tx1"/>
                </a:solidFill>
                <a:effectLst/>
                <a:latin typeface="+mn-lt"/>
                <a:ea typeface="+mn-ea"/>
                <a:cs typeface="+mn-cs"/>
              </a:rPr>
              <a:t>EventType</a:t>
            </a:r>
            <a:r>
              <a:rPr lang="en-US" sz="120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“ING” events, the web service will respond with an object of type </a:t>
            </a:r>
            <a:r>
              <a:rPr lang="en-US" sz="1200" b="1" kern="1200" dirty="0">
                <a:solidFill>
                  <a:schemeClr val="tx1"/>
                </a:solidFill>
                <a:effectLst/>
                <a:latin typeface="+mn-lt"/>
                <a:ea typeface="+mn-ea"/>
                <a:cs typeface="+mn-cs"/>
              </a:rPr>
              <a:t>SPRemoteEventResult</a:t>
            </a:r>
            <a:r>
              <a:rPr lang="en-US" sz="1200" kern="1200" dirty="0">
                <a:solidFill>
                  <a:schemeClr val="tx1"/>
                </a:solidFill>
                <a:effectLst/>
                <a:latin typeface="+mn-lt"/>
                <a:ea typeface="+mn-ea"/>
                <a:cs typeface="+mn-cs"/>
              </a:rPr>
              <a:t>, which will specify the status of the event and, if applicable, the list of changed properties, an error message, and/or a redirect URL.</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remote event receiver web service caller will only support calling SOAP-based web services.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web service caller will use XML serialization.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web service caller will depend on the outbound Oauth authentication scheme.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24</a:t>
            </a:fld>
            <a:endParaRPr lang="en-US" dirty="0"/>
          </a:p>
        </p:txBody>
      </p:sp>
    </p:spTree>
    <p:extLst>
      <p:ext uri="{BB962C8B-B14F-4D97-AF65-F5344CB8AC3E}">
        <p14:creationId xmlns:p14="http://schemas.microsoft.com/office/powerpoint/2010/main" val="3399385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dirty="0"/>
              <a:t>The boilerplate code that is generated by Visual Studio looks similar to the code above. We use the </a:t>
            </a:r>
            <a:r>
              <a:rPr lang="en-US" baseline="0" dirty="0"/>
              <a:t>CreateRemoteEventReceiverClientContext method of the TokenHelper class to obtain a client context based on the context token that is passed to the WCF service. The end result is that you will have a client context that will be used to call back into SharePoint, making advanced scenarios possible where we call back into SharePoint for further processing. The system used to call back into SharePoint, security tokens, and Oauth are not covered in detail in this module</a:t>
            </a:r>
            <a:r>
              <a:rPr lang="en-US" baseline="0" dirty="0">
                <a:latin typeface="Segoe UI" panose="020B0502040204020203" pitchFamily="34" charset="0"/>
                <a:ea typeface="Segoe UI" panose="020B0502040204020203" pitchFamily="34" charset="0"/>
                <a:cs typeface="Segoe UI" panose="020B0502040204020203" pitchFamily="34" charset="0"/>
              </a:rPr>
              <a:t>—</a:t>
            </a:r>
            <a:r>
              <a:rPr lang="en-US" baseline="0" dirty="0"/>
              <a:t>we will review these in another module. In this module, we just want to focus on the fact that it is possible to retrieve the token to be used to make a call back into SharePoint.</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25</a:t>
            </a:fld>
            <a:endParaRPr lang="en-US" dirty="0"/>
          </a:p>
        </p:txBody>
      </p:sp>
    </p:spTree>
    <p:extLst>
      <p:ext uri="{BB962C8B-B14F-4D97-AF65-F5344CB8AC3E}">
        <p14:creationId xmlns:p14="http://schemas.microsoft.com/office/powerpoint/2010/main" val="4260282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object model associated with remote event receivers functions identically to SPEventReceiverDefinition, except that it will have an additional URL property, and the Assembly and Class properties will not be used.</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26</a:t>
            </a:fld>
            <a:endParaRPr lang="en-US" dirty="0"/>
          </a:p>
        </p:txBody>
      </p:sp>
    </p:spTree>
    <p:extLst>
      <p:ext uri="{BB962C8B-B14F-4D97-AF65-F5344CB8AC3E}">
        <p14:creationId xmlns:p14="http://schemas.microsoft.com/office/powerpoint/2010/main" val="2959296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4</a:t>
            </a:fld>
            <a:endParaRPr lang="en-US"/>
          </a:p>
        </p:txBody>
      </p:sp>
    </p:spTree>
    <p:extLst>
      <p:ext uri="{BB962C8B-B14F-4D97-AF65-F5344CB8AC3E}">
        <p14:creationId xmlns:p14="http://schemas.microsoft.com/office/powerpoint/2010/main" val="2169562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object model associated with remote event receivers functions identically to SPEventReceiverDefinition, except that it will have an additional URL property, and the Assembly and Class properties will not be used.</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27</a:t>
            </a:fld>
            <a:endParaRPr lang="en-US" dirty="0"/>
          </a:p>
        </p:txBody>
      </p:sp>
    </p:spTree>
    <p:extLst>
      <p:ext uri="{BB962C8B-B14F-4D97-AF65-F5344CB8AC3E}">
        <p14:creationId xmlns:p14="http://schemas.microsoft.com/office/powerpoint/2010/main" val="2750731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29</a:t>
            </a:fld>
            <a:endParaRPr lang="en-US"/>
          </a:p>
        </p:txBody>
      </p:sp>
    </p:spTree>
    <p:extLst>
      <p:ext uri="{BB962C8B-B14F-4D97-AF65-F5344CB8AC3E}">
        <p14:creationId xmlns:p14="http://schemas.microsoft.com/office/powerpoint/2010/main" val="2129767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SMSG Readiness</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5117415-2A81-47B5-B845-42479BE2B3AB}"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7585923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35</a:t>
            </a:fld>
            <a:endParaRPr lang="en-US"/>
          </a:p>
        </p:txBody>
      </p:sp>
    </p:spTree>
    <p:extLst>
      <p:ext uri="{BB962C8B-B14F-4D97-AF65-F5344CB8AC3E}">
        <p14:creationId xmlns:p14="http://schemas.microsoft.com/office/powerpoint/2010/main" val="32987046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28616939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38</a:t>
            </a:fld>
            <a:endParaRPr lang="en-US"/>
          </a:p>
        </p:txBody>
      </p:sp>
    </p:spTree>
    <p:extLst>
      <p:ext uri="{BB962C8B-B14F-4D97-AF65-F5344CB8AC3E}">
        <p14:creationId xmlns:p14="http://schemas.microsoft.com/office/powerpoint/2010/main" val="3391220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1/4/2017</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Light" pitchFamily="34" charset="0"/>
              </a:rPr>
            </a:br>
            <a:r>
              <a:rPr lang="en-US">
                <a:solidFill>
                  <a:srgbClr val="000000"/>
                </a:solidFill>
                <a:latin typeface="Segoe UI Light" pitchFamily="34" charset="0"/>
              </a:rPr>
              <a:t>MICROSOFT MAKES NO WARRANTIES, EXPRESS, IMPLIED OR STATUTORY, AS TO THE INFORMATION IN THIS PRESENTATION.</a:t>
            </a:r>
            <a:endParaRPr lang="en-US" dirty="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40</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1098062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77590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6</a:t>
            </a:fld>
            <a:endParaRPr lang="en-US"/>
          </a:p>
        </p:txBody>
      </p:sp>
    </p:spTree>
    <p:extLst>
      <p:ext uri="{BB962C8B-B14F-4D97-AF65-F5344CB8AC3E}">
        <p14:creationId xmlns:p14="http://schemas.microsoft.com/office/powerpoint/2010/main" val="1068372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7</a:t>
            </a:fld>
            <a:endParaRPr lang="en-US"/>
          </a:p>
        </p:txBody>
      </p:sp>
    </p:spTree>
    <p:extLst>
      <p:ext uri="{BB962C8B-B14F-4D97-AF65-F5344CB8AC3E}">
        <p14:creationId xmlns:p14="http://schemas.microsoft.com/office/powerpoint/2010/main" val="3974929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56340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SMSG Readiness</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5117415-2A81-47B5-B845-42479BE2B3AB}"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182487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11</a:t>
            </a:fld>
            <a:endParaRPr lang="en-US"/>
          </a:p>
        </p:txBody>
      </p:sp>
    </p:spTree>
    <p:extLst>
      <p:ext uri="{BB962C8B-B14F-4D97-AF65-F5344CB8AC3E}">
        <p14:creationId xmlns:p14="http://schemas.microsoft.com/office/powerpoint/2010/main" val="38886747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SMSG Readiness</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5117415-2A81-47B5-B845-42479BE2B3AB}"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493374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292825" cy="843401"/>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a:t>Speaker Title</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8171" y="4907551"/>
            <a:ext cx="5630654" cy="195044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1014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955354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493925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7064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0" y="0"/>
            <a:ext cx="12272940" cy="6858000"/>
          </a:xfrm>
          <a:prstGeom prst="rect">
            <a:avLst/>
          </a:prstGeom>
        </p:spPr>
      </p:pic>
      <p:sp>
        <p:nvSpPr>
          <p:cNvPr id="9" name="Rectangle 1"/>
          <p:cNvSpPr/>
          <p:nvPr userDrawn="1"/>
        </p:nvSpPr>
        <p:spPr bwMode="auto">
          <a:xfrm flipH="1">
            <a:off x="-5" y="0"/>
            <a:ext cx="12272939"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a:t>Click to edit title style</a:t>
            </a:r>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pPr lvl="0"/>
            <a:r>
              <a:rPr lang="en-US" sz="2400" spc="-70">
                <a:solidFill>
                  <a:schemeClr val="bg1"/>
                </a:solidFill>
                <a:latin typeface="+mj-lt"/>
              </a:rPr>
              <a:t>Edit Master text styles</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80220" y="5805922"/>
            <a:ext cx="2992720" cy="1036036"/>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0"/>
            <a:ext cx="2292824" cy="843401"/>
          </a:xfrm>
          <a:prstGeom prst="rect">
            <a:avLst/>
          </a:prstGeom>
        </p:spPr>
      </p:pic>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600" kern="1200" spc="-70" baseline="0" smtClean="0">
                <a:gradFill>
                  <a:gsLst>
                    <a:gs pos="100000">
                      <a:schemeClr val="bg2"/>
                    </a:gs>
                    <a:gs pos="0">
                      <a:schemeClr val="bg2"/>
                    </a:gs>
                  </a:gsLst>
                  <a:lin ang="5400000" scaled="0"/>
                </a:gradFill>
                <a:latin typeface="+mj-lt"/>
                <a:ea typeface="+mn-ea"/>
                <a:cs typeface="+mn-cs"/>
              </a:defRPr>
            </a:lvl1pPr>
          </a:lstStyle>
          <a:p>
            <a:pPr marL="0" lvl="0" indent="0" algn="l" defTabSz="895619" rtl="0" eaLnBrk="1" latinLnBrk="0" hangingPunct="1">
              <a:spcBef>
                <a:spcPct val="20000"/>
              </a:spcBef>
            </a:pPr>
            <a:r>
              <a:rPr lang="en-US"/>
              <a:t>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12538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961108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9"/>
            <a:ext cx="11650488" cy="1988237"/>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25874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0" y="1189179"/>
            <a:ext cx="11650488" cy="1988237"/>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04566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170" y="1189179"/>
            <a:ext cx="11650488" cy="2092881"/>
          </a:xfrm>
        </p:spPr>
        <p:txBody>
          <a:bodyPr/>
          <a:lstStyle>
            <a:lvl1pPr marL="0" indent="0">
              <a:buNone/>
              <a:defRPr>
                <a:gradFill>
                  <a:gsLst>
                    <a:gs pos="1250">
                      <a:schemeClr val="tx1"/>
                    </a:gs>
                    <a:gs pos="99000">
                      <a:schemeClr val="tx1"/>
                    </a:gs>
                  </a:gsLst>
                  <a:lin ang="5400000" scaled="0"/>
                </a:gradFill>
              </a:defRPr>
            </a:lvl1pPr>
            <a:lvl2pPr marL="0" indent="0">
              <a:buFontTx/>
              <a:buNone/>
              <a:defRPr sz="1999"/>
            </a:lvl2pPr>
            <a:lvl3pPr marL="228531" indent="0">
              <a:buNone/>
              <a:defRPr/>
            </a:lvl3pPr>
            <a:lvl4pPr marL="457063" indent="0">
              <a:buNone/>
              <a:defRPr/>
            </a:lvl4pPr>
            <a:lvl5pPr marL="68559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420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15434941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49594800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37874" y="4539480"/>
            <a:ext cx="3744337" cy="1803820"/>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147856" y="4539481"/>
            <a:ext cx="3744343" cy="1803820"/>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242867" y="4539480"/>
            <a:ext cx="3744342" cy="1803819"/>
          </a:xfrm>
          <a:prstGeom prst="rect">
            <a:avLst/>
          </a:prstGeom>
        </p:spPr>
      </p:pic>
      <p:sp>
        <p:nvSpPr>
          <p:cNvPr id="178" name="Rectangle 177"/>
          <p:cNvSpPr/>
          <p:nvPr userDrawn="1"/>
        </p:nvSpPr>
        <p:spPr bwMode="auto">
          <a:xfrm>
            <a:off x="1745" y="-1"/>
            <a:ext cx="12186216" cy="240473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5" tIns="45695" rIns="45695" bIns="45695" numCol="1" spcCol="0" rtlCol="0" fromWordArt="0" anchor="ctr" anchorCtr="0" forceAA="0" compatLnSpc="1">
            <a:prstTxWarp prst="textNoShape">
              <a:avLst/>
            </a:prstTxWarp>
            <a:noAutofit/>
          </a:bodyPr>
          <a:lstStyle/>
          <a:p>
            <a:pPr algn="ctr" defTabSz="913561"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3314" y="1045192"/>
            <a:ext cx="3532300" cy="327338"/>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40"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75393" y="295274"/>
            <a:ext cx="11884781"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3" dirty="0">
                <a:solidFill>
                  <a:schemeClr val="bg1"/>
                </a:solidFill>
              </a:rPr>
              <a:t>Office Platform</a:t>
            </a:r>
          </a:p>
        </p:txBody>
      </p:sp>
      <p:sp>
        <p:nvSpPr>
          <p:cNvPr id="181" name="Freeform 131"/>
          <p:cNvSpPr>
            <a:spLocks noChangeAspect="1"/>
          </p:cNvSpPr>
          <p:nvPr userDrawn="1"/>
        </p:nvSpPr>
        <p:spPr bwMode="black">
          <a:xfrm>
            <a:off x="1943724" y="1637406"/>
            <a:ext cx="532644" cy="639120"/>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89606" tIns="44803" rIns="89606" bIns="44803" numCol="1" anchor="t" anchorCtr="0" compatLnSpc="1">
            <a:prstTxWarp prst="textNoShape">
              <a:avLst/>
            </a:prstTxWarp>
          </a:bodyPr>
          <a:lstStyle/>
          <a:p>
            <a:pPr algn="ctr" defTabSz="914005"/>
            <a:endParaRPr lang="en-US" sz="1764" dirty="0">
              <a:solidFill>
                <a:srgbClr val="505050"/>
              </a:solidFill>
            </a:endParaRPr>
          </a:p>
        </p:txBody>
      </p:sp>
      <p:sp>
        <p:nvSpPr>
          <p:cNvPr id="182" name="Freeform 5"/>
          <p:cNvSpPr>
            <a:spLocks noChangeAspect="1"/>
          </p:cNvSpPr>
          <p:nvPr userDrawn="1"/>
        </p:nvSpPr>
        <p:spPr bwMode="black">
          <a:xfrm>
            <a:off x="5616733" y="1662148"/>
            <a:ext cx="996618" cy="589636"/>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89606" tIns="44803" rIns="89606" bIns="44803" numCol="1" anchor="t" anchorCtr="0" compatLnSpc="1">
            <a:prstTxWarp prst="textNoShape">
              <a:avLst/>
            </a:prstTxWarp>
          </a:bodyPr>
          <a:lstStyle/>
          <a:p>
            <a:pPr defTabSz="914005"/>
            <a:endParaRPr lang="en-US" sz="1764" dirty="0">
              <a:solidFill>
                <a:srgbClr val="505050"/>
              </a:solidFill>
            </a:endParaRPr>
          </a:p>
        </p:txBody>
      </p:sp>
      <p:grpSp>
        <p:nvGrpSpPr>
          <p:cNvPr id="183" name="Group 182"/>
          <p:cNvGrpSpPr/>
          <p:nvPr userDrawn="1"/>
        </p:nvGrpSpPr>
        <p:grpSpPr>
          <a:xfrm>
            <a:off x="9864604" y="1647275"/>
            <a:ext cx="612306" cy="61938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759092"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017940"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37874"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ADD-INS AND WEB PARTS:</a:t>
            </a:r>
          </a:p>
          <a:p>
            <a:pPr>
              <a:lnSpc>
                <a:spcPct val="90000"/>
              </a:lnSpc>
              <a:spcAft>
                <a:spcPts val="600"/>
              </a:spcAft>
            </a:pPr>
            <a:r>
              <a:rPr lang="en-US" sz="1799" dirty="0">
                <a:solidFill>
                  <a:schemeClr val="bg1"/>
                </a:solidFill>
              </a:rPr>
              <a:t>Make your solution a native </a:t>
            </a:r>
            <a:br>
              <a:rPr lang="en-US" sz="1799" dirty="0">
                <a:solidFill>
                  <a:schemeClr val="bg1"/>
                </a:solidFill>
              </a:rPr>
            </a:br>
            <a:r>
              <a:rPr lang="en-US" sz="1799" dirty="0">
                <a:solidFill>
                  <a:schemeClr val="bg1"/>
                </a:solidFill>
              </a:rPr>
              <a:t>part of the modern Office</a:t>
            </a:r>
          </a:p>
        </p:txBody>
      </p:sp>
      <p:sp>
        <p:nvSpPr>
          <p:cNvPr id="191" name="TextBox 190"/>
          <p:cNvSpPr txBox="1"/>
          <p:nvPr userDrawn="1"/>
        </p:nvSpPr>
        <p:spPr>
          <a:xfrm>
            <a:off x="4242868"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WEB AND DEVICES APPS:</a:t>
            </a:r>
          </a:p>
          <a:p>
            <a:pPr>
              <a:lnSpc>
                <a:spcPct val="90000"/>
              </a:lnSpc>
              <a:spcAft>
                <a:spcPts val="600"/>
              </a:spcAft>
            </a:pPr>
            <a:r>
              <a:rPr lang="en-US" sz="1799" dirty="0">
                <a:solidFill>
                  <a:schemeClr val="bg1"/>
                </a:solidFill>
              </a:rPr>
              <a:t>Build smarter apps by </a:t>
            </a:r>
            <a:br>
              <a:rPr lang="en-US" sz="1799" dirty="0">
                <a:solidFill>
                  <a:schemeClr val="bg1"/>
                </a:solidFill>
              </a:rPr>
            </a:br>
            <a:r>
              <a:rPr lang="en-US" sz="1799" dirty="0">
                <a:solidFill>
                  <a:schemeClr val="bg1"/>
                </a:solidFill>
              </a:rPr>
              <a:t>connecting to Office services</a:t>
            </a:r>
          </a:p>
        </p:txBody>
      </p:sp>
      <p:sp>
        <p:nvSpPr>
          <p:cNvPr id="192" name="TextBox 191"/>
          <p:cNvSpPr txBox="1"/>
          <p:nvPr userDrawn="1"/>
        </p:nvSpPr>
        <p:spPr>
          <a:xfrm>
            <a:off x="8147862"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VOICE, VIDEO, CONNECTORS, AND BOTS</a:t>
            </a:r>
          </a:p>
          <a:p>
            <a:pPr>
              <a:lnSpc>
                <a:spcPct val="90000"/>
              </a:lnSpc>
              <a:spcAft>
                <a:spcPts val="600"/>
              </a:spcAft>
            </a:pPr>
            <a:r>
              <a:rPr lang="en-US" sz="1799" dirty="0">
                <a:solidFill>
                  <a:schemeClr val="bg1"/>
                </a:solidFill>
              </a:rPr>
              <a:t>Create the next generation </a:t>
            </a:r>
            <a:br>
              <a:rPr lang="en-US" sz="1799" dirty="0">
                <a:solidFill>
                  <a:schemeClr val="bg1"/>
                </a:solidFill>
              </a:rPr>
            </a:br>
            <a:r>
              <a:rPr lang="en-US" sz="1799" dirty="0">
                <a:solidFill>
                  <a:schemeClr val="bg1"/>
                </a:solidFill>
              </a:rPr>
              <a:t>of productivity solutions</a:t>
            </a:r>
          </a:p>
        </p:txBody>
      </p:sp>
      <p:sp>
        <p:nvSpPr>
          <p:cNvPr id="193" name="Isosceles Triangle 192"/>
          <p:cNvSpPr/>
          <p:nvPr userDrawn="1"/>
        </p:nvSpPr>
        <p:spPr bwMode="auto">
          <a:xfrm rot="10800000">
            <a:off x="1661003"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565996"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619207"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00485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634895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ivider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7235988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unchy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48767160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unchy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548400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Slide Yellow">
    <p:bg>
      <p:bgPr>
        <a:solidFill>
          <a:srgbClr val="FFC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536206455"/>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Slide Grey">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6689803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19" Type="http://schemas.openxmlformats.org/officeDocument/2006/relationships/theme" Target="../theme/theme2.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086" r:id="rId7"/>
    <p:sldLayoutId id="2147484090" r:id="rId8"/>
    <p:sldLayoutId id="2147484091" r:id="rId9"/>
    <p:sldLayoutId id="2147484089" r:id="rId10"/>
    <p:sldLayoutId id="2147484119" r:id="rId11"/>
    <p:sldLayoutId id="2147484116" r:id="rId12"/>
    <p:sldLayoutId id="2147484117" r:id="rId13"/>
    <p:sldLayoutId id="2147484140" r:id="rId14"/>
    <p:sldLayoutId id="2147484193" r:id="rId15"/>
    <p:sldLayoutId id="2147484163" r:id="rId16"/>
    <p:sldLayoutId id="2147484141" r:id="rId17"/>
    <p:sldLayoutId id="2147484164" r:id="rId18"/>
    <p:sldLayoutId id="2147484196" r:id="rId19"/>
    <p:sldLayoutId id="2147484142" r:id="rId20"/>
    <p:sldLayoutId id="2147484143" r:id="rId21"/>
    <p:sldLayoutId id="2147484092" r:id="rId22"/>
    <p:sldLayoutId id="2147484148" r:id="rId23"/>
    <p:sldLayoutId id="2147484093" r:id="rId24"/>
    <p:sldLayoutId id="2147484277" r:id="rId25"/>
    <p:sldLayoutId id="2147484094" r:id="rId26"/>
    <p:sldLayoutId id="2147484291" r:id="rId27"/>
    <p:sldLayoutId id="2147484096" r:id="rId28"/>
    <p:sldLayoutId id="2147484292" r:id="rId29"/>
    <p:sldLayoutId id="2147484293" r:id="rId30"/>
    <p:sldLayoutId id="2147484294" r:id="rId31"/>
    <p:sldLayoutId id="2147484295" r:id="rId32"/>
    <p:sldLayoutId id="2147484296" r:id="rId33"/>
    <p:sldLayoutId id="2147484297" r:id="rId34"/>
    <p:sldLayoutId id="2147484298" r:id="rId35"/>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285" r:id="rId5"/>
    <p:sldLayoutId id="2147484286" r:id="rId6"/>
    <p:sldLayoutId id="2147484154" r:id="rId7"/>
    <p:sldLayoutId id="2147484155" r:id="rId8"/>
    <p:sldLayoutId id="2147484156" r:id="rId9"/>
    <p:sldLayoutId id="2147484157" r:id="rId10"/>
    <p:sldLayoutId id="2147484283" r:id="rId11"/>
    <p:sldLayoutId id="2147484284" r:id="rId12"/>
    <p:sldLayoutId id="2147484158" r:id="rId13"/>
    <p:sldLayoutId id="2147484159" r:id="rId14"/>
    <p:sldLayoutId id="2147484160" r:id="rId15"/>
    <p:sldLayoutId id="2147484161" r:id="rId16"/>
    <p:sldLayoutId id="2147484281" r:id="rId17"/>
    <p:sldLayoutId id="2147484282" r:id="rId18"/>
  </p:sldLayoutIdLst>
  <p:transition>
    <p:fade/>
  </p:transition>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20.emf"/><Relationship Id="rId7" Type="http://schemas.openxmlformats.org/officeDocument/2006/relationships/image" Target="../media/image24.emf"/><Relationship Id="rId12" Type="http://schemas.openxmlformats.org/officeDocument/2006/relationships/image" Target="../media/image29.emf"/><Relationship Id="rId2" Type="http://schemas.openxmlformats.org/officeDocument/2006/relationships/image" Target="../media/image19.emf"/><Relationship Id="rId1" Type="http://schemas.openxmlformats.org/officeDocument/2006/relationships/slideLayout" Target="../slideLayouts/slideLayout22.xml"/><Relationship Id="rId6" Type="http://schemas.openxmlformats.org/officeDocument/2006/relationships/image" Target="../media/image23.emf"/><Relationship Id="rId11" Type="http://schemas.openxmlformats.org/officeDocument/2006/relationships/image" Target="../media/image28.emf"/><Relationship Id="rId5" Type="http://schemas.openxmlformats.org/officeDocument/2006/relationships/image" Target="../media/image22.emf"/><Relationship Id="rId10" Type="http://schemas.openxmlformats.org/officeDocument/2006/relationships/image" Target="../media/image27.emf"/><Relationship Id="rId4" Type="http://schemas.openxmlformats.org/officeDocument/2006/relationships/image" Target="../media/image21.emf"/><Relationship Id="rId9" Type="http://schemas.openxmlformats.org/officeDocument/2006/relationships/image" Target="../media/image26.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5.xml"/></Relationships>
</file>

<file path=ppt/slides/_rels/slide1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9.emf"/><Relationship Id="rId7" Type="http://schemas.openxmlformats.org/officeDocument/2006/relationships/image" Target="../media/image28.emf"/><Relationship Id="rId2" Type="http://schemas.openxmlformats.org/officeDocument/2006/relationships/image" Target="../media/image20.emf"/><Relationship Id="rId1" Type="http://schemas.openxmlformats.org/officeDocument/2006/relationships/slideLayout" Target="../slideLayouts/slideLayout22.xml"/><Relationship Id="rId6" Type="http://schemas.openxmlformats.org/officeDocument/2006/relationships/image" Target="../media/image31.png"/><Relationship Id="rId5" Type="http://schemas.openxmlformats.org/officeDocument/2006/relationships/image" Target="../media/image21.emf"/><Relationship Id="rId4" Type="http://schemas.openxmlformats.org/officeDocument/2006/relationships/image" Target="../media/image19.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20.xml.rels><?xml version="1.0" encoding="UTF-8" standalone="yes"?>
<Relationships xmlns="http://schemas.openxmlformats.org/package/2006/relationships"><Relationship Id="rId8" Type="http://schemas.openxmlformats.org/officeDocument/2006/relationships/image" Target="../media/image35.emf"/><Relationship Id="rId13" Type="http://schemas.openxmlformats.org/officeDocument/2006/relationships/image" Target="../media/image26.emf"/><Relationship Id="rId3" Type="http://schemas.openxmlformats.org/officeDocument/2006/relationships/image" Target="../media/image20.emf"/><Relationship Id="rId7" Type="http://schemas.openxmlformats.org/officeDocument/2006/relationships/image" Target="../media/image34.emf"/><Relationship Id="rId12" Type="http://schemas.openxmlformats.org/officeDocument/2006/relationships/image" Target="../media/image25.emf"/><Relationship Id="rId2" Type="http://schemas.openxmlformats.org/officeDocument/2006/relationships/image" Target="../media/image19.emf"/><Relationship Id="rId1" Type="http://schemas.openxmlformats.org/officeDocument/2006/relationships/slideLayout" Target="../slideLayouts/slideLayout22.xml"/><Relationship Id="rId6" Type="http://schemas.openxmlformats.org/officeDocument/2006/relationships/image" Target="../media/image33.emf"/><Relationship Id="rId11" Type="http://schemas.openxmlformats.org/officeDocument/2006/relationships/image" Target="../media/image38.emf"/><Relationship Id="rId5" Type="http://schemas.openxmlformats.org/officeDocument/2006/relationships/image" Target="../media/image24.emf"/><Relationship Id="rId15" Type="http://schemas.openxmlformats.org/officeDocument/2006/relationships/image" Target="../media/image39.emf"/><Relationship Id="rId10" Type="http://schemas.openxmlformats.org/officeDocument/2006/relationships/image" Target="../media/image37.emf"/><Relationship Id="rId4" Type="http://schemas.openxmlformats.org/officeDocument/2006/relationships/image" Target="../media/image21.emf"/><Relationship Id="rId9" Type="http://schemas.openxmlformats.org/officeDocument/2006/relationships/image" Target="../media/image36.emf"/><Relationship Id="rId14" Type="http://schemas.openxmlformats.org/officeDocument/2006/relationships/image" Target="../media/image27.emf"/></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0.tmp"/><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1.tmp"/></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9.emf"/><Relationship Id="rId7" Type="http://schemas.openxmlformats.org/officeDocument/2006/relationships/image" Target="../media/image28.emf"/><Relationship Id="rId2" Type="http://schemas.openxmlformats.org/officeDocument/2006/relationships/image" Target="../media/image20.emf"/><Relationship Id="rId1" Type="http://schemas.openxmlformats.org/officeDocument/2006/relationships/slideLayout" Target="../slideLayouts/slideLayout22.xml"/><Relationship Id="rId6" Type="http://schemas.openxmlformats.org/officeDocument/2006/relationships/image" Target="../media/image31.png"/><Relationship Id="rId5" Type="http://schemas.openxmlformats.org/officeDocument/2006/relationships/image" Target="../media/image21.emf"/><Relationship Id="rId4" Type="http://schemas.openxmlformats.org/officeDocument/2006/relationships/image" Target="../media/image19.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3.xml"/><Relationship Id="rId1" Type="http://schemas.openxmlformats.org/officeDocument/2006/relationships/slideLayout" Target="../slideLayouts/slideLayout2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8" Type="http://schemas.openxmlformats.org/officeDocument/2006/relationships/image" Target="../media/image46.jpeg"/><Relationship Id="rId3" Type="http://schemas.openxmlformats.org/officeDocument/2006/relationships/hyperlink" Target="http://apisandbox.msdn.microsoft.com/" TargetMode="External"/><Relationship Id="rId7"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image" Target="../media/image44.png"/><Relationship Id="rId5" Type="http://schemas.openxmlformats.org/officeDocument/2006/relationships/hyperlink" Target="http://dev.office.com/training" TargetMode="External"/><Relationship Id="rId4" Type="http://schemas.openxmlformats.org/officeDocument/2006/relationships/hyperlink" Target="http://dev.office.com/getting-started"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yammer.com/itpronetwork" TargetMode="External"/><Relationship Id="rId7" Type="http://schemas.openxmlformats.org/officeDocument/2006/relationships/image" Target="../media/image49.png"/><Relationship Id="rId2" Type="http://schemas.openxmlformats.org/officeDocument/2006/relationships/hyperlink" Target="http://officespdev.uservoice.com/" TargetMode="External"/><Relationship Id="rId1" Type="http://schemas.openxmlformats.org/officeDocument/2006/relationships/slideLayout" Target="../slideLayouts/slideLayout22.xml"/><Relationship Id="rId6" Type="http://schemas.openxmlformats.org/officeDocument/2006/relationships/image" Target="../media/image48.png"/><Relationship Id="rId5" Type="http://schemas.openxmlformats.org/officeDocument/2006/relationships/image" Target="../media/image47.emf"/><Relationship Id="rId4" Type="http://schemas.openxmlformats.org/officeDocument/2006/relationships/hyperlink" Target="http://stackoverflow.com/questions/tagged/ms-offic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p:cNvSpPr>
            <a:spLocks noGrp="1"/>
          </p:cNvSpPr>
          <p:nvPr>
            <p:ph type="title"/>
          </p:nvPr>
        </p:nvSpPr>
        <p:spPr/>
        <p:txBody>
          <a:bodyPr/>
          <a:lstStyle/>
          <a:p>
            <a:r>
              <a:rPr lang="en-US" dirty="0"/>
              <a:t>Remote timer jobs and event receivers</a:t>
            </a:r>
          </a:p>
        </p:txBody>
      </p:sp>
      <p:sp>
        <p:nvSpPr>
          <p:cNvPr id="2" name="Text Placeholder 1"/>
          <p:cNvSpPr>
            <a:spLocks noGrp="1"/>
          </p:cNvSpPr>
          <p:nvPr>
            <p:ph type="body" sz="quarter" idx="12"/>
          </p:nvPr>
        </p:nvSpPr>
        <p:spPr/>
        <p:txBody>
          <a:bodyPr/>
          <a:lstStyle/>
          <a:p>
            <a:r>
              <a:rPr lang="fi-FI" dirty="0"/>
              <a:t>Name</a:t>
            </a:r>
          </a:p>
          <a:p>
            <a:r>
              <a:rPr lang="fi-FI" dirty="0"/>
              <a:t>Role</a:t>
            </a:r>
          </a:p>
          <a:p>
            <a:r>
              <a:rPr lang="fi-FI" dirty="0"/>
              <a:t>Company</a:t>
            </a:r>
            <a:endParaRPr lang="en-US" dirty="0"/>
          </a:p>
        </p:txBody>
      </p:sp>
    </p:spTree>
    <p:extLst>
      <p:ext uri="{BB962C8B-B14F-4D97-AF65-F5344CB8AC3E}">
        <p14:creationId xmlns:p14="http://schemas.microsoft.com/office/powerpoint/2010/main" val="285058755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8067651" y="3744266"/>
            <a:ext cx="1995195" cy="1307309"/>
            <a:chOff x="4395610" y="3071229"/>
            <a:chExt cx="1995195" cy="1307309"/>
          </a:xfrm>
        </p:grpSpPr>
        <p:sp>
          <p:nvSpPr>
            <p:cNvPr id="26" name="Rectangle 25"/>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27" name="Picture 26"/>
            <p:cNvPicPr>
              <a:picLocks noChangeAspect="1"/>
            </p:cNvPicPr>
            <p:nvPr/>
          </p:nvPicPr>
          <p:blipFill>
            <a:blip r:embed="rId2"/>
            <a:stretch>
              <a:fillRect/>
            </a:stretch>
          </p:blipFill>
          <p:spPr>
            <a:xfrm>
              <a:off x="5246592" y="3476941"/>
              <a:ext cx="529349" cy="417312"/>
            </a:xfrm>
            <a:prstGeom prst="rect">
              <a:avLst/>
            </a:prstGeom>
          </p:spPr>
        </p:pic>
        <p:pic>
          <p:nvPicPr>
            <p:cNvPr id="28" name="Picture 27"/>
            <p:cNvPicPr>
              <a:picLocks noChangeAspect="1"/>
            </p:cNvPicPr>
            <p:nvPr/>
          </p:nvPicPr>
          <p:blipFill>
            <a:blip r:embed="rId2"/>
            <a:stretch>
              <a:fillRect/>
            </a:stretch>
          </p:blipFill>
          <p:spPr>
            <a:xfrm>
              <a:off x="5581574" y="3585493"/>
              <a:ext cx="556200" cy="438480"/>
            </a:xfrm>
            <a:prstGeom prst="rect">
              <a:avLst/>
            </a:prstGeom>
          </p:spPr>
        </p:pic>
        <p:pic>
          <p:nvPicPr>
            <p:cNvPr id="29" name="Picture 28"/>
            <p:cNvPicPr>
              <a:picLocks noChangeAspect="1"/>
            </p:cNvPicPr>
            <p:nvPr/>
          </p:nvPicPr>
          <p:blipFill>
            <a:blip r:embed="rId3"/>
            <a:stretch>
              <a:fillRect/>
            </a:stretch>
          </p:blipFill>
          <p:spPr>
            <a:xfrm>
              <a:off x="5970309" y="3700199"/>
              <a:ext cx="420496" cy="432326"/>
            </a:xfrm>
            <a:prstGeom prst="rect">
              <a:avLst/>
            </a:prstGeom>
          </p:spPr>
        </p:pic>
        <p:pic>
          <p:nvPicPr>
            <p:cNvPr id="30" name="Picture 29"/>
            <p:cNvPicPr>
              <a:picLocks noChangeAspect="1"/>
            </p:cNvPicPr>
            <p:nvPr/>
          </p:nvPicPr>
          <p:blipFill>
            <a:blip r:embed="rId4"/>
            <a:stretch>
              <a:fillRect/>
            </a:stretch>
          </p:blipFill>
          <p:spPr>
            <a:xfrm>
              <a:off x="4893565" y="3772769"/>
              <a:ext cx="688009" cy="605769"/>
            </a:xfrm>
            <a:prstGeom prst="rect">
              <a:avLst/>
            </a:prstGeom>
          </p:spPr>
        </p:pic>
      </p:grpSp>
      <p:grpSp>
        <p:nvGrpSpPr>
          <p:cNvPr id="7" name="Group 6"/>
          <p:cNvGrpSpPr>
            <a:grpSpLocks noChangeAspect="1"/>
          </p:cNvGrpSpPr>
          <p:nvPr/>
        </p:nvGrpSpPr>
        <p:grpSpPr>
          <a:xfrm>
            <a:off x="1811551" y="1905541"/>
            <a:ext cx="3096062" cy="2628000"/>
            <a:chOff x="1189689" y="976497"/>
            <a:chExt cx="3486193" cy="2959150"/>
          </a:xfrm>
        </p:grpSpPr>
        <p:grpSp>
          <p:nvGrpSpPr>
            <p:cNvPr id="8" name="Group 7"/>
            <p:cNvGrpSpPr/>
            <p:nvPr/>
          </p:nvGrpSpPr>
          <p:grpSpPr>
            <a:xfrm>
              <a:off x="3605640" y="1950993"/>
              <a:ext cx="1070242" cy="1327793"/>
              <a:chOff x="1919646" y="3675113"/>
              <a:chExt cx="902998" cy="1126838"/>
            </a:xfrm>
          </p:grpSpPr>
          <p:pic>
            <p:nvPicPr>
              <p:cNvPr id="23" name="Picture 22"/>
              <p:cNvPicPr>
                <a:picLocks noChangeAspect="1"/>
              </p:cNvPicPr>
              <p:nvPr/>
            </p:nvPicPr>
            <p:blipFill>
              <a:blip r:embed="rId5"/>
              <a:stretch>
                <a:fillRect/>
              </a:stretch>
            </p:blipFill>
            <p:spPr>
              <a:xfrm>
                <a:off x="1919646" y="3675113"/>
                <a:ext cx="674964" cy="892879"/>
              </a:xfrm>
              <a:prstGeom prst="rect">
                <a:avLst/>
              </a:prstGeom>
            </p:spPr>
          </p:pic>
          <p:pic>
            <p:nvPicPr>
              <p:cNvPr id="24" name="Picture 23"/>
              <p:cNvPicPr>
                <a:picLocks noChangeAspect="1"/>
              </p:cNvPicPr>
              <p:nvPr/>
            </p:nvPicPr>
            <p:blipFill>
              <a:blip r:embed="rId6"/>
              <a:stretch>
                <a:fillRect/>
              </a:stretch>
            </p:blipFill>
            <p:spPr>
              <a:xfrm>
                <a:off x="2210824" y="4189471"/>
                <a:ext cx="611820" cy="612480"/>
              </a:xfrm>
              <a:prstGeom prst="rect">
                <a:avLst/>
              </a:prstGeom>
            </p:spPr>
          </p:pic>
        </p:grpSp>
        <p:grpSp>
          <p:nvGrpSpPr>
            <p:cNvPr id="9" name="Group 8"/>
            <p:cNvGrpSpPr/>
            <p:nvPr/>
          </p:nvGrpSpPr>
          <p:grpSpPr>
            <a:xfrm>
              <a:off x="1189689" y="1453879"/>
              <a:ext cx="2516893" cy="2481768"/>
              <a:chOff x="4383758" y="2311697"/>
              <a:chExt cx="2516893" cy="2481768"/>
            </a:xfrm>
          </p:grpSpPr>
          <p:sp>
            <p:nvSpPr>
              <p:cNvPr id="11" name="Rectangle 10"/>
              <p:cNvSpPr/>
              <p:nvPr/>
            </p:nvSpPr>
            <p:spPr bwMode="auto">
              <a:xfrm>
                <a:off x="4537410" y="2311697"/>
                <a:ext cx="2017543" cy="2200147"/>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12" name="Group 11"/>
              <p:cNvGrpSpPr/>
              <p:nvPr/>
            </p:nvGrpSpPr>
            <p:grpSpPr>
              <a:xfrm>
                <a:off x="5421611" y="2886866"/>
                <a:ext cx="1479040" cy="1043909"/>
                <a:chOff x="4557447" y="1721445"/>
                <a:chExt cx="1479040" cy="1043909"/>
              </a:xfrm>
            </p:grpSpPr>
            <p:pic>
              <p:nvPicPr>
                <p:cNvPr id="20" name="Picture 19"/>
                <p:cNvPicPr>
                  <a:picLocks noChangeAspect="1"/>
                </p:cNvPicPr>
                <p:nvPr/>
              </p:nvPicPr>
              <p:blipFill>
                <a:blip r:embed="rId7"/>
                <a:stretch>
                  <a:fillRect/>
                </a:stretch>
              </p:blipFill>
              <p:spPr>
                <a:xfrm>
                  <a:off x="4557447" y="1902539"/>
                  <a:ext cx="477423" cy="839046"/>
                </a:xfrm>
                <a:prstGeom prst="rect">
                  <a:avLst/>
                </a:prstGeom>
              </p:spPr>
            </p:pic>
            <p:pic>
              <p:nvPicPr>
                <p:cNvPr id="21" name="Picture 20"/>
                <p:cNvPicPr>
                  <a:picLocks noChangeAspect="1"/>
                </p:cNvPicPr>
                <p:nvPr/>
              </p:nvPicPr>
              <p:blipFill>
                <a:blip r:embed="rId7"/>
                <a:stretch>
                  <a:fillRect/>
                </a:stretch>
              </p:blipFill>
              <p:spPr>
                <a:xfrm>
                  <a:off x="4869643" y="1721445"/>
                  <a:ext cx="477423" cy="839046"/>
                </a:xfrm>
                <a:prstGeom prst="rect">
                  <a:avLst/>
                </a:prstGeom>
              </p:spPr>
            </p:pic>
            <p:pic>
              <p:nvPicPr>
                <p:cNvPr id="22" name="Picture 21"/>
                <p:cNvPicPr>
                  <a:picLocks noChangeAspect="1"/>
                </p:cNvPicPr>
                <p:nvPr/>
              </p:nvPicPr>
              <p:blipFill>
                <a:blip r:embed="rId8"/>
                <a:stretch>
                  <a:fillRect/>
                </a:stretch>
              </p:blipFill>
              <p:spPr>
                <a:xfrm>
                  <a:off x="5153580" y="1902539"/>
                  <a:ext cx="882907" cy="862815"/>
                </a:xfrm>
                <a:prstGeom prst="rect">
                  <a:avLst/>
                </a:prstGeom>
              </p:spPr>
            </p:pic>
          </p:grpSp>
          <p:grpSp>
            <p:nvGrpSpPr>
              <p:cNvPr id="13" name="Group 12"/>
              <p:cNvGrpSpPr/>
              <p:nvPr/>
            </p:nvGrpSpPr>
            <p:grpSpPr>
              <a:xfrm>
                <a:off x="4880542" y="3820782"/>
                <a:ext cx="944427" cy="972683"/>
                <a:chOff x="3981885" y="2834055"/>
                <a:chExt cx="944427" cy="972683"/>
              </a:xfrm>
            </p:grpSpPr>
            <p:pic>
              <p:nvPicPr>
                <p:cNvPr id="17" name="Picture 16"/>
                <p:cNvPicPr>
                  <a:picLocks noChangeAspect="1"/>
                </p:cNvPicPr>
                <p:nvPr/>
              </p:nvPicPr>
              <p:blipFill>
                <a:blip r:embed="rId7"/>
                <a:stretch>
                  <a:fillRect/>
                </a:stretch>
              </p:blipFill>
              <p:spPr>
                <a:xfrm>
                  <a:off x="3981885" y="2967692"/>
                  <a:ext cx="477423" cy="839046"/>
                </a:xfrm>
                <a:prstGeom prst="rect">
                  <a:avLst/>
                </a:prstGeom>
              </p:spPr>
            </p:pic>
            <p:pic>
              <p:nvPicPr>
                <p:cNvPr id="18" name="Picture 17"/>
                <p:cNvPicPr>
                  <a:picLocks noChangeAspect="1"/>
                </p:cNvPicPr>
                <p:nvPr/>
              </p:nvPicPr>
              <p:blipFill>
                <a:blip r:embed="rId7"/>
                <a:stretch>
                  <a:fillRect/>
                </a:stretch>
              </p:blipFill>
              <p:spPr>
                <a:xfrm>
                  <a:off x="4269036" y="2834055"/>
                  <a:ext cx="477423" cy="839046"/>
                </a:xfrm>
                <a:prstGeom prst="rect">
                  <a:avLst/>
                </a:prstGeom>
              </p:spPr>
            </p:pic>
            <p:pic>
              <p:nvPicPr>
                <p:cNvPr id="19" name="Picture 18"/>
                <p:cNvPicPr>
                  <a:picLocks noChangeAspect="1"/>
                </p:cNvPicPr>
                <p:nvPr/>
              </p:nvPicPr>
              <p:blipFill>
                <a:blip r:embed="rId9"/>
                <a:stretch>
                  <a:fillRect/>
                </a:stretch>
              </p:blipFill>
              <p:spPr>
                <a:xfrm>
                  <a:off x="4480085" y="3260431"/>
                  <a:ext cx="446227" cy="456212"/>
                </a:xfrm>
                <a:prstGeom prst="rect">
                  <a:avLst/>
                </a:prstGeom>
              </p:spPr>
            </p:pic>
          </p:grpSp>
          <p:grpSp>
            <p:nvGrpSpPr>
              <p:cNvPr id="14" name="Group 13"/>
              <p:cNvGrpSpPr/>
              <p:nvPr/>
            </p:nvGrpSpPr>
            <p:grpSpPr>
              <a:xfrm>
                <a:off x="4383758" y="2988031"/>
                <a:ext cx="968998" cy="971748"/>
                <a:chOff x="3601101" y="2714202"/>
                <a:chExt cx="968998" cy="971748"/>
              </a:xfrm>
            </p:grpSpPr>
            <p:pic>
              <p:nvPicPr>
                <p:cNvPr id="15" name="Picture 14"/>
                <p:cNvPicPr>
                  <a:picLocks noChangeAspect="1"/>
                </p:cNvPicPr>
                <p:nvPr/>
              </p:nvPicPr>
              <p:blipFill>
                <a:blip r:embed="rId7"/>
                <a:stretch>
                  <a:fillRect/>
                </a:stretch>
              </p:blipFill>
              <p:spPr>
                <a:xfrm>
                  <a:off x="3601101" y="2846904"/>
                  <a:ext cx="477423" cy="839046"/>
                </a:xfrm>
                <a:prstGeom prst="rect">
                  <a:avLst/>
                </a:prstGeom>
              </p:spPr>
            </p:pic>
            <p:pic>
              <p:nvPicPr>
                <p:cNvPr id="16" name="Picture 15"/>
                <p:cNvPicPr>
                  <a:picLocks noChangeAspect="1"/>
                </p:cNvPicPr>
                <p:nvPr/>
              </p:nvPicPr>
              <p:blipFill>
                <a:blip r:embed="rId10"/>
                <a:stretch>
                  <a:fillRect/>
                </a:stretch>
              </p:blipFill>
              <p:spPr>
                <a:xfrm>
                  <a:off x="3875612" y="2714202"/>
                  <a:ext cx="694487" cy="898458"/>
                </a:xfrm>
                <a:prstGeom prst="rect">
                  <a:avLst/>
                </a:prstGeom>
              </p:spPr>
            </p:pic>
          </p:grpSp>
        </p:grpSp>
        <p:pic>
          <p:nvPicPr>
            <p:cNvPr id="10" name="Picture 9"/>
            <p:cNvPicPr>
              <a:picLocks noChangeAspect="1"/>
            </p:cNvPicPr>
            <p:nvPr/>
          </p:nvPicPr>
          <p:blipFill>
            <a:blip r:embed="rId11"/>
            <a:stretch>
              <a:fillRect/>
            </a:stretch>
          </p:blipFill>
          <p:spPr>
            <a:xfrm>
              <a:off x="3058769" y="976497"/>
              <a:ext cx="1485788" cy="974496"/>
            </a:xfrm>
            <a:prstGeom prst="rect">
              <a:avLst/>
            </a:prstGeom>
          </p:spPr>
        </p:pic>
      </p:grpSp>
      <p:cxnSp>
        <p:nvCxnSpPr>
          <p:cNvPr id="31" name="Straight Arrow Connector 30"/>
          <p:cNvCxnSpPr/>
          <p:nvPr/>
        </p:nvCxnSpPr>
        <p:spPr>
          <a:xfrm flipH="1" flipV="1">
            <a:off x="3962315" y="4192558"/>
            <a:ext cx="3910968" cy="3281"/>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2" name="Group 31"/>
          <p:cNvGrpSpPr/>
          <p:nvPr/>
        </p:nvGrpSpPr>
        <p:grpSpPr>
          <a:xfrm>
            <a:off x="9642350" y="3526290"/>
            <a:ext cx="514401" cy="514401"/>
            <a:chOff x="492" y="17985"/>
            <a:chExt cx="524853" cy="524853"/>
          </a:xfrm>
        </p:grpSpPr>
        <p:sp>
          <p:nvSpPr>
            <p:cNvPr id="33" name="Oval 3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2</a:t>
              </a:r>
              <a:endParaRPr lang="en-US" sz="2352" dirty="0"/>
            </a:p>
          </p:txBody>
        </p:sp>
      </p:grpSp>
      <p:cxnSp>
        <p:nvCxnSpPr>
          <p:cNvPr id="40" name="Straight Connector 39"/>
          <p:cNvCxnSpPr/>
          <p:nvPr/>
        </p:nvCxnSpPr>
        <p:spPr>
          <a:xfrm flipH="1">
            <a:off x="6317295" y="2688353"/>
            <a:ext cx="176408" cy="1348347"/>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41" name="TextBox 4"/>
          <p:cNvSpPr txBox="1"/>
          <p:nvPr/>
        </p:nvSpPr>
        <p:spPr>
          <a:xfrm>
            <a:off x="5595802" y="1754654"/>
            <a:ext cx="3557290" cy="1781162"/>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a:solidFill>
                  <a:schemeClr val="bg1"/>
                </a:solidFill>
              </a:rPr>
              <a:t>Scheduled execution which accesses the needed resources from the SharePoint service and performs the required automation.</a:t>
            </a:r>
          </a:p>
          <a:p>
            <a:pPr marL="0" lvl="1"/>
            <a:endParaRPr lang="fi-FI" sz="1400" dirty="0">
              <a:solidFill>
                <a:schemeClr val="bg1"/>
              </a:solidFill>
            </a:endParaRPr>
          </a:p>
          <a:p>
            <a:pPr marL="0" lvl="1"/>
            <a:r>
              <a:rPr lang="en-US" sz="1400" dirty="0">
                <a:solidFill>
                  <a:schemeClr val="bg1"/>
                </a:solidFill>
              </a:rPr>
              <a:t>Can use either specific account for connection or </a:t>
            </a:r>
            <a:r>
              <a:rPr lang="en-US" sz="1400" dirty="0" err="1">
                <a:solidFill>
                  <a:schemeClr val="bg1"/>
                </a:solidFill>
              </a:rPr>
              <a:t>oAuth</a:t>
            </a:r>
            <a:r>
              <a:rPr lang="en-US" sz="1400" dirty="0">
                <a:solidFill>
                  <a:schemeClr val="bg1"/>
                </a:solidFill>
              </a:rPr>
              <a:t> based app-only token approach</a:t>
            </a:r>
          </a:p>
        </p:txBody>
      </p:sp>
      <p:grpSp>
        <p:nvGrpSpPr>
          <p:cNvPr id="44" name="Group 43"/>
          <p:cNvGrpSpPr/>
          <p:nvPr/>
        </p:nvGrpSpPr>
        <p:grpSpPr>
          <a:xfrm>
            <a:off x="3432946" y="4202832"/>
            <a:ext cx="514401" cy="514401"/>
            <a:chOff x="492" y="17985"/>
            <a:chExt cx="524853" cy="524853"/>
          </a:xfrm>
        </p:grpSpPr>
        <p:sp>
          <p:nvSpPr>
            <p:cNvPr id="45" name="Oval 4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1</a:t>
              </a:r>
              <a:endParaRPr lang="en-US" sz="2352" dirty="0"/>
            </a:p>
          </p:txBody>
        </p:sp>
      </p:grpSp>
      <p:sp>
        <p:nvSpPr>
          <p:cNvPr id="35" name="Title 34"/>
          <p:cNvSpPr>
            <a:spLocks noGrp="1"/>
          </p:cNvSpPr>
          <p:nvPr>
            <p:ph type="title"/>
          </p:nvPr>
        </p:nvSpPr>
        <p:spPr/>
        <p:txBody>
          <a:bodyPr/>
          <a:lstStyle/>
          <a:p>
            <a:r>
              <a:rPr lang="fi-FI" dirty="0"/>
              <a:t>Remote timer job</a:t>
            </a:r>
            <a:endParaRPr lang="en-GB" dirty="0"/>
          </a:p>
        </p:txBody>
      </p:sp>
      <p:grpSp>
        <p:nvGrpSpPr>
          <p:cNvPr id="42" name="Group 41"/>
          <p:cNvGrpSpPr/>
          <p:nvPr/>
        </p:nvGrpSpPr>
        <p:grpSpPr>
          <a:xfrm>
            <a:off x="6829169" y="4621005"/>
            <a:ext cx="1551508" cy="1117041"/>
            <a:chOff x="7303388" y="5401003"/>
            <a:chExt cx="1551508" cy="1117041"/>
          </a:xfrm>
        </p:grpSpPr>
        <p:sp>
          <p:nvSpPr>
            <p:cNvPr id="43" name="Arc 42"/>
            <p:cNvSpPr/>
            <p:nvPr/>
          </p:nvSpPr>
          <p:spPr>
            <a:xfrm rot="7968779">
              <a:off x="7460381" y="5819698"/>
              <a:ext cx="406105" cy="720091"/>
            </a:xfrm>
            <a:prstGeom prst="arc">
              <a:avLst>
                <a:gd name="adj1" fmla="val 2097834"/>
                <a:gd name="adj2" fmla="val 366333"/>
              </a:avLst>
            </a:prstGeom>
            <a:ln w="28575">
              <a:solidFill>
                <a:schemeClr val="bg2"/>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400">
                <a:latin typeface="Segoe UI Light" panose="020B0502040204020203" pitchFamily="34" charset="0"/>
                <a:cs typeface="Segoe UI Light" panose="020B0502040204020203" pitchFamily="34" charset="0"/>
              </a:endParaRPr>
            </a:p>
          </p:txBody>
        </p:sp>
        <p:grpSp>
          <p:nvGrpSpPr>
            <p:cNvPr id="47" name="Group 46"/>
            <p:cNvGrpSpPr/>
            <p:nvPr/>
          </p:nvGrpSpPr>
          <p:grpSpPr>
            <a:xfrm>
              <a:off x="7524159" y="5401003"/>
              <a:ext cx="1330737" cy="1117041"/>
              <a:chOff x="5602373" y="5181081"/>
              <a:chExt cx="1330737" cy="1117041"/>
            </a:xfrm>
          </p:grpSpPr>
          <p:sp>
            <p:nvSpPr>
              <p:cNvPr id="48" name="Rectangle 47"/>
              <p:cNvSpPr/>
              <p:nvPr/>
            </p:nvSpPr>
            <p:spPr bwMode="auto">
              <a:xfrm>
                <a:off x="5602373" y="5181081"/>
                <a:ext cx="1330737" cy="825548"/>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Remote timer job</a:t>
                </a:r>
              </a:p>
            </p:txBody>
          </p:sp>
          <p:pic>
            <p:nvPicPr>
              <p:cNvPr id="49" name="Picture 48"/>
              <p:cNvPicPr>
                <a:picLocks noChangeAspect="1"/>
              </p:cNvPicPr>
              <p:nvPr/>
            </p:nvPicPr>
            <p:blipFill>
              <a:blip r:embed="rId12"/>
              <a:stretch>
                <a:fillRect/>
              </a:stretch>
            </p:blipFill>
            <p:spPr>
              <a:xfrm>
                <a:off x="6173273" y="5504682"/>
                <a:ext cx="730013" cy="793440"/>
              </a:xfrm>
              <a:prstGeom prst="rect">
                <a:avLst/>
              </a:prstGeom>
            </p:spPr>
          </p:pic>
        </p:grpSp>
      </p:grpSp>
    </p:spTree>
    <p:extLst>
      <p:ext uri="{BB962C8B-B14F-4D97-AF65-F5344CB8AC3E}">
        <p14:creationId xmlns:p14="http://schemas.microsoft.com/office/powerpoint/2010/main" val="3681615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1000"/>
                                        <p:tgtEl>
                                          <p:spTgt spid="40"/>
                                        </p:tgtEl>
                                      </p:cBhvr>
                                    </p:animEffect>
                                    <p:anim calcmode="lin" valueType="num">
                                      <p:cBhvr>
                                        <p:cTn id="18" dur="1000" fill="hold"/>
                                        <p:tgtEl>
                                          <p:spTgt spid="40"/>
                                        </p:tgtEl>
                                        <p:attrNameLst>
                                          <p:attrName>ppt_x</p:attrName>
                                        </p:attrNameLst>
                                      </p:cBhvr>
                                      <p:tavLst>
                                        <p:tav tm="0">
                                          <p:val>
                                            <p:strVal val="#ppt_x"/>
                                          </p:val>
                                        </p:tav>
                                        <p:tav tm="100000">
                                          <p:val>
                                            <p:strVal val="#ppt_x"/>
                                          </p:val>
                                        </p:tav>
                                      </p:tavLst>
                                    </p:anim>
                                    <p:anim calcmode="lin" valueType="num">
                                      <p:cBhvr>
                                        <p:cTn id="19" dur="1000" fill="hold"/>
                                        <p:tgtEl>
                                          <p:spTgt spid="4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1000"/>
                                        <p:tgtEl>
                                          <p:spTgt spid="32"/>
                                        </p:tgtEl>
                                      </p:cBhvr>
                                    </p:animEffect>
                                    <p:anim calcmode="lin" valueType="num">
                                      <p:cBhvr>
                                        <p:cTn id="28" dur="1000" fill="hold"/>
                                        <p:tgtEl>
                                          <p:spTgt spid="32"/>
                                        </p:tgtEl>
                                        <p:attrNameLst>
                                          <p:attrName>ppt_x</p:attrName>
                                        </p:attrNameLst>
                                      </p:cBhvr>
                                      <p:tavLst>
                                        <p:tav tm="0">
                                          <p:val>
                                            <p:strVal val="#ppt_x"/>
                                          </p:val>
                                        </p:tav>
                                        <p:tav tm="100000">
                                          <p:val>
                                            <p:strVal val="#ppt_x"/>
                                          </p:val>
                                        </p:tav>
                                      </p:tavLst>
                                    </p:anim>
                                    <p:anim calcmode="lin" valueType="num">
                                      <p:cBhvr>
                                        <p:cTn id="29" dur="1000" fill="hold"/>
                                        <p:tgtEl>
                                          <p:spTgt spid="3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1000"/>
                                        <p:tgtEl>
                                          <p:spTgt spid="42"/>
                                        </p:tgtEl>
                                      </p:cBhvr>
                                    </p:animEffect>
                                    <p:anim calcmode="lin" valueType="num">
                                      <p:cBhvr>
                                        <p:cTn id="33" dur="1000" fill="hold"/>
                                        <p:tgtEl>
                                          <p:spTgt spid="42"/>
                                        </p:tgtEl>
                                        <p:attrNameLst>
                                          <p:attrName>ppt_x</p:attrName>
                                        </p:attrNameLst>
                                      </p:cBhvr>
                                      <p:tavLst>
                                        <p:tav tm="0">
                                          <p:val>
                                            <p:strVal val="#ppt_x"/>
                                          </p:val>
                                        </p:tav>
                                        <p:tav tm="100000">
                                          <p:val>
                                            <p:strVal val="#ppt_x"/>
                                          </p:val>
                                        </p:tav>
                                      </p:tavLst>
                                    </p:anim>
                                    <p:anim calcmode="lin" valueType="num">
                                      <p:cBhvr>
                                        <p:cTn id="34"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398" dirty="0"/>
              <a:t>“Performance of code running outside of the SharePoint is lower than server side…”</a:t>
            </a:r>
            <a:endParaRPr lang="en-GB" sz="5398" dirty="0"/>
          </a:p>
        </p:txBody>
      </p:sp>
      <p:sp>
        <p:nvSpPr>
          <p:cNvPr id="4" name="TextBox 3"/>
          <p:cNvSpPr txBox="1"/>
          <p:nvPr/>
        </p:nvSpPr>
        <p:spPr>
          <a:xfrm>
            <a:off x="4414455" y="4685104"/>
            <a:ext cx="7141911" cy="1569148"/>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There’s already hundreds of timer jobs running native in the SharePoint, is placing your code among those really the only option compared to adding the code to clean platform?</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414455" y="3660886"/>
            <a:ext cx="3348032" cy="1200008"/>
          </a:xfrm>
          <a:prstGeom prst="rect">
            <a:avLst/>
          </a:prstGeom>
          <a:noFill/>
        </p:spPr>
        <p:txBody>
          <a:bodyPr wrap="none" rtlCol="0">
            <a:spAutoFit/>
          </a:bodyPr>
          <a:lstStyle/>
          <a:p>
            <a:r>
              <a:rPr lang="en-US" sz="7198" dirty="0">
                <a:latin typeface="Segoe UI" panose="020B0502040204020203" pitchFamily="34" charset="0"/>
                <a:cs typeface="Segoe UI" panose="020B0502040204020203" pitchFamily="34" charset="0"/>
              </a:rPr>
              <a:t>Correct.</a:t>
            </a:r>
            <a:endParaRPr lang="en-GB" sz="71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5052943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Authentication options</a:t>
            </a:r>
            <a:endParaRPr lang="en-GB" dirty="0"/>
          </a:p>
        </p:txBody>
      </p:sp>
      <p:sp>
        <p:nvSpPr>
          <p:cNvPr id="4" name="Text Placeholder 3"/>
          <p:cNvSpPr>
            <a:spLocks noGrp="1"/>
          </p:cNvSpPr>
          <p:nvPr>
            <p:ph type="body" sz="quarter" idx="11"/>
          </p:nvPr>
        </p:nvSpPr>
        <p:spPr/>
        <p:txBody>
          <a:bodyPr/>
          <a:lstStyle/>
          <a:p>
            <a:r>
              <a:rPr lang="en-US" dirty="0"/>
              <a:t>App only token</a:t>
            </a:r>
          </a:p>
          <a:p>
            <a:pPr marL="342900" lvl="1" indent="-342900">
              <a:buFont typeface="Arial" panose="020B0604020202020204" pitchFamily="34" charset="0"/>
              <a:buChar char="•"/>
            </a:pPr>
            <a:r>
              <a:rPr lang="en-US" dirty="0"/>
              <a:t>Register app id and secret, which is used by the remote timer job to access Office 365</a:t>
            </a:r>
          </a:p>
          <a:p>
            <a:pPr marL="342900" lvl="1" indent="-342900">
              <a:buFont typeface="Arial" panose="020B0604020202020204" pitchFamily="34" charset="0"/>
              <a:buChar char="•"/>
            </a:pPr>
            <a:r>
              <a:rPr lang="en-US" dirty="0"/>
              <a:t>Set app id and secret for the remote timer job in app </a:t>
            </a:r>
            <a:r>
              <a:rPr lang="en-US" dirty="0" err="1"/>
              <a:t>config</a:t>
            </a:r>
            <a:r>
              <a:rPr lang="en-US" dirty="0"/>
              <a:t> or using other means</a:t>
            </a:r>
          </a:p>
          <a:p>
            <a:pPr marL="342900" lvl="1" indent="-342900">
              <a:buFont typeface="Arial" panose="020B0604020202020204" pitchFamily="34" charset="0"/>
              <a:buChar char="•"/>
            </a:pPr>
            <a:r>
              <a:rPr lang="en-US" dirty="0"/>
              <a:t>Tokens can be revoked in the server side</a:t>
            </a:r>
          </a:p>
          <a:p>
            <a:pPr marL="342900" lvl="1" indent="-342900">
              <a:buFont typeface="Arial" panose="020B0604020202020204" pitchFamily="34" charset="0"/>
              <a:buChar char="•"/>
            </a:pPr>
            <a:r>
              <a:rPr lang="en-US" dirty="0"/>
              <a:t>Not all functionalities work with app only tokens</a:t>
            </a:r>
            <a:endParaRPr lang="en-GB" dirty="0"/>
          </a:p>
        </p:txBody>
      </p:sp>
      <p:sp>
        <p:nvSpPr>
          <p:cNvPr id="5" name="Text Placeholder 4"/>
          <p:cNvSpPr>
            <a:spLocks noGrp="1"/>
          </p:cNvSpPr>
          <p:nvPr>
            <p:ph type="body" sz="quarter" idx="12"/>
          </p:nvPr>
        </p:nvSpPr>
        <p:spPr/>
        <p:txBody>
          <a:bodyPr/>
          <a:lstStyle/>
          <a:p>
            <a:r>
              <a:rPr lang="en-US" dirty="0"/>
              <a:t>Use specific account</a:t>
            </a:r>
          </a:p>
          <a:p>
            <a:pPr marL="346075" lvl="1" indent="-342900">
              <a:buFont typeface="Arial" panose="020B0604020202020204" pitchFamily="34" charset="0"/>
              <a:buChar char="•"/>
            </a:pPr>
            <a:r>
              <a:rPr lang="en-US" dirty="0"/>
              <a:t>Use specific account for accessing Office 365 which has required license and permissions to needed services</a:t>
            </a:r>
          </a:p>
          <a:p>
            <a:pPr marL="346075" lvl="1" indent="-342900">
              <a:buFont typeface="Arial" panose="020B0604020202020204" pitchFamily="34" charset="0"/>
              <a:buChar char="•"/>
            </a:pPr>
            <a:r>
              <a:rPr lang="en-US" dirty="0"/>
              <a:t>Similar as classic service account model in on-premises</a:t>
            </a:r>
          </a:p>
          <a:p>
            <a:pPr marL="346075" lvl="1" indent="-342900">
              <a:buFont typeface="Arial" panose="020B0604020202020204" pitchFamily="34" charset="0"/>
              <a:buChar char="•"/>
            </a:pPr>
            <a:r>
              <a:rPr lang="en-US" dirty="0"/>
              <a:t>User identity and password has to be stored in the location where code is executed</a:t>
            </a:r>
          </a:p>
          <a:p>
            <a:pPr marL="520700" lvl="2" indent="0">
              <a:buNone/>
            </a:pPr>
            <a:endParaRPr lang="en-US" dirty="0"/>
          </a:p>
        </p:txBody>
      </p:sp>
      <p:pic>
        <p:nvPicPr>
          <p:cNvPr id="6" name="Picture 5"/>
          <p:cNvPicPr>
            <a:picLocks noChangeAspect="1"/>
          </p:cNvPicPr>
          <p:nvPr/>
        </p:nvPicPr>
        <p:blipFill>
          <a:blip r:embed="rId2"/>
          <a:stretch>
            <a:fillRect/>
          </a:stretch>
        </p:blipFill>
        <p:spPr>
          <a:xfrm>
            <a:off x="4747530" y="4381316"/>
            <a:ext cx="2692176" cy="2054806"/>
          </a:xfrm>
          <a:prstGeom prst="rect">
            <a:avLst/>
          </a:prstGeom>
        </p:spPr>
      </p:pic>
    </p:spTree>
    <p:extLst>
      <p:ext uri="{BB962C8B-B14F-4D97-AF65-F5344CB8AC3E}">
        <p14:creationId xmlns:p14="http://schemas.microsoft.com/office/powerpoint/2010/main" val="233523871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GB" sz="2400" dirty="0"/>
              <a:t>https://github.com/OfficeDev/PnP/tree/master/Samples/Core.SimpleTimerJob</a:t>
            </a:r>
          </a:p>
        </p:txBody>
      </p:sp>
      <p:sp>
        <p:nvSpPr>
          <p:cNvPr id="6" name="Text Placeholder 5"/>
          <p:cNvSpPr>
            <a:spLocks noGrp="1"/>
          </p:cNvSpPr>
          <p:nvPr>
            <p:ph type="body" sz="quarter" idx="10"/>
          </p:nvPr>
        </p:nvSpPr>
        <p:spPr/>
        <p:txBody>
          <a:bodyPr/>
          <a:lstStyle/>
          <a:p>
            <a:r>
              <a:rPr lang="en-US" dirty="0"/>
              <a:t>Demo</a:t>
            </a:r>
            <a:endParaRPr lang="en-GB" dirty="0"/>
          </a:p>
        </p:txBody>
      </p:sp>
      <p:sp>
        <p:nvSpPr>
          <p:cNvPr id="7" name="Text Placeholder 6"/>
          <p:cNvSpPr>
            <a:spLocks noGrp="1"/>
          </p:cNvSpPr>
          <p:nvPr>
            <p:ph type="body" sz="quarter" idx="11"/>
          </p:nvPr>
        </p:nvSpPr>
        <p:spPr/>
        <p:txBody>
          <a:bodyPr/>
          <a:lstStyle/>
          <a:p>
            <a:r>
              <a:rPr lang="en-US" dirty="0"/>
              <a:t>Remote timer job</a:t>
            </a:r>
            <a:endParaRPr lang="en-GB" dirty="0"/>
          </a:p>
        </p:txBody>
      </p:sp>
    </p:spTree>
    <p:extLst>
      <p:ext uri="{BB962C8B-B14F-4D97-AF65-F5344CB8AC3E}">
        <p14:creationId xmlns:p14="http://schemas.microsoft.com/office/powerpoint/2010/main" val="35447280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7493673" cy="2043636"/>
          </a:xfrm>
        </p:spPr>
        <p:txBody>
          <a:bodyPr/>
          <a:lstStyle/>
          <a:p>
            <a:r>
              <a:rPr lang="en-US" sz="3600" dirty="0"/>
              <a:t>What</a:t>
            </a:r>
          </a:p>
          <a:p>
            <a:pPr lvl="1"/>
            <a:r>
              <a:rPr lang="en-US" sz="2000" dirty="0"/>
              <a:t>User remote timer jobs also for one time asynchronous operations</a:t>
            </a:r>
          </a:p>
          <a:p>
            <a:r>
              <a:rPr lang="en-US" sz="3600" dirty="0"/>
              <a:t>Why</a:t>
            </a:r>
          </a:p>
          <a:p>
            <a:pPr lvl="1"/>
            <a:r>
              <a:rPr lang="en-US" sz="2000" dirty="0"/>
              <a:t>Ensure that end user operations are fast, but start still long lasting operations as needed</a:t>
            </a:r>
          </a:p>
          <a:p>
            <a:r>
              <a:rPr lang="en-US" sz="3600" dirty="0"/>
              <a:t>How</a:t>
            </a:r>
          </a:p>
          <a:p>
            <a:pPr lvl="1"/>
            <a:r>
              <a:rPr lang="en-US" sz="2000" dirty="0"/>
              <a:t>Spin up remote timer job queues for process. Exact model depends on used technology, but storage queues and web jobs are excellent model for Azure based app model implementation</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
        <p:nvSpPr>
          <p:cNvPr id="3" name="Title 2"/>
          <p:cNvSpPr>
            <a:spLocks noGrp="1"/>
          </p:cNvSpPr>
          <p:nvPr>
            <p:ph type="title"/>
          </p:nvPr>
        </p:nvSpPr>
        <p:spPr/>
        <p:txBody>
          <a:bodyPr/>
          <a:lstStyle/>
          <a:p>
            <a:r>
              <a:rPr lang="en-US" dirty="0"/>
              <a:t>Remote timer job for </a:t>
            </a:r>
            <a:r>
              <a:rPr lang="en-US" dirty="0" err="1"/>
              <a:t>async</a:t>
            </a:r>
            <a:r>
              <a:rPr lang="en-US" dirty="0"/>
              <a:t> tasks</a:t>
            </a:r>
          </a:p>
        </p:txBody>
      </p:sp>
    </p:spTree>
    <p:extLst>
      <p:ext uri="{BB962C8B-B14F-4D97-AF65-F5344CB8AC3E}">
        <p14:creationId xmlns:p14="http://schemas.microsoft.com/office/powerpoint/2010/main" val="34406778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p:cNvGrpSpPr/>
          <p:nvPr/>
        </p:nvGrpSpPr>
        <p:grpSpPr>
          <a:xfrm>
            <a:off x="6334079" y="4817930"/>
            <a:ext cx="1527049" cy="1117041"/>
            <a:chOff x="5647357" y="5181081"/>
            <a:chExt cx="1527049" cy="1117041"/>
          </a:xfrm>
        </p:grpSpPr>
        <p:grpSp>
          <p:nvGrpSpPr>
            <p:cNvPr id="48" name="Group 47"/>
            <p:cNvGrpSpPr/>
            <p:nvPr/>
          </p:nvGrpSpPr>
          <p:grpSpPr>
            <a:xfrm>
              <a:off x="5647357" y="5181081"/>
              <a:ext cx="1527049" cy="825548"/>
              <a:chOff x="5647357" y="5181081"/>
              <a:chExt cx="1527049" cy="825548"/>
            </a:xfrm>
          </p:grpSpPr>
          <p:sp>
            <p:nvSpPr>
              <p:cNvPr id="50" name="Rectangle 49"/>
              <p:cNvSpPr/>
              <p:nvPr/>
            </p:nvSpPr>
            <p:spPr bwMode="auto">
              <a:xfrm>
                <a:off x="5647357" y="5181081"/>
                <a:ext cx="1285753" cy="825548"/>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err="1">
                    <a:solidFill>
                      <a:schemeClr val="tx1">
                        <a:lumMod val="65000"/>
                        <a:lumOff val="35000"/>
                      </a:schemeClr>
                    </a:solidFill>
                    <a:ea typeface="Segoe UI" pitchFamily="34" charset="0"/>
                    <a:cs typeface="Segoe UI" pitchFamily="34" charset="0"/>
                  </a:rPr>
                  <a:t>WebJob</a:t>
                </a:r>
                <a:endParaRPr lang="en-US" sz="1600" dirty="0">
                  <a:solidFill>
                    <a:schemeClr val="tx1">
                      <a:lumMod val="65000"/>
                      <a:lumOff val="35000"/>
                    </a:schemeClr>
                  </a:solidFill>
                  <a:ea typeface="Segoe UI" pitchFamily="34" charset="0"/>
                  <a:cs typeface="Segoe UI" pitchFamily="34" charset="0"/>
                </a:endParaRPr>
              </a:p>
            </p:txBody>
          </p:sp>
          <p:pic>
            <p:nvPicPr>
              <p:cNvPr id="51" name="Picture 50"/>
              <p:cNvPicPr>
                <a:picLocks noChangeAspect="1"/>
              </p:cNvPicPr>
              <p:nvPr/>
            </p:nvPicPr>
            <p:blipFill>
              <a:blip r:embed="rId2"/>
              <a:stretch>
                <a:fillRect/>
              </a:stretch>
            </p:blipFill>
            <p:spPr>
              <a:xfrm>
                <a:off x="6753910" y="5189567"/>
                <a:ext cx="420496" cy="432326"/>
              </a:xfrm>
              <a:prstGeom prst="rect">
                <a:avLst/>
              </a:prstGeom>
            </p:spPr>
          </p:pic>
        </p:grpSp>
        <p:pic>
          <p:nvPicPr>
            <p:cNvPr id="49" name="Picture 48"/>
            <p:cNvPicPr>
              <a:picLocks noChangeAspect="1"/>
            </p:cNvPicPr>
            <p:nvPr/>
          </p:nvPicPr>
          <p:blipFill>
            <a:blip r:embed="rId3"/>
            <a:stretch>
              <a:fillRect/>
            </a:stretch>
          </p:blipFill>
          <p:spPr>
            <a:xfrm>
              <a:off x="6173273" y="5504682"/>
              <a:ext cx="730013" cy="793440"/>
            </a:xfrm>
            <a:prstGeom prst="rect">
              <a:avLst/>
            </a:prstGeom>
          </p:spPr>
        </p:pic>
      </p:grpSp>
      <p:sp>
        <p:nvSpPr>
          <p:cNvPr id="13" name="TextBox 12"/>
          <p:cNvSpPr txBox="1"/>
          <p:nvPr/>
        </p:nvSpPr>
        <p:spPr>
          <a:xfrm rot="20316549">
            <a:off x="4157443" y="2695163"/>
            <a:ext cx="2266646" cy="246221"/>
          </a:xfrm>
          <a:prstGeom prst="rect">
            <a:avLst/>
          </a:prstGeom>
          <a:noFill/>
        </p:spPr>
        <p:txBody>
          <a:bodyPr wrap="none" lIns="0" tIns="0" rIns="0" bIns="0" rtlCol="0">
            <a:spAutoFit/>
          </a:bodyPr>
          <a:lstStyle/>
          <a:p>
            <a:r>
              <a:rPr lang="en-US" sz="1600" spc="-70" dirty="0">
                <a:gradFill>
                  <a:gsLst>
                    <a:gs pos="2917">
                      <a:schemeClr val="bg2"/>
                    </a:gs>
                    <a:gs pos="95000">
                      <a:schemeClr val="bg2"/>
                    </a:gs>
                  </a:gsLst>
                  <a:lin ang="5400000" scaled="0"/>
                </a:gradFill>
              </a:rPr>
              <a:t>&lt;&lt;Run app functionality&gt;&gt;</a:t>
            </a:r>
          </a:p>
        </p:txBody>
      </p:sp>
      <p:grpSp>
        <p:nvGrpSpPr>
          <p:cNvPr id="36" name="Group 35"/>
          <p:cNvGrpSpPr/>
          <p:nvPr/>
        </p:nvGrpSpPr>
        <p:grpSpPr>
          <a:xfrm>
            <a:off x="6542048" y="1786807"/>
            <a:ext cx="2093348" cy="1500723"/>
            <a:chOff x="5552962" y="2500157"/>
            <a:chExt cx="2093348" cy="1500723"/>
          </a:xfrm>
        </p:grpSpPr>
        <p:sp>
          <p:nvSpPr>
            <p:cNvPr id="24" name="Arc 23"/>
            <p:cNvSpPr/>
            <p:nvPr/>
          </p:nvSpPr>
          <p:spPr>
            <a:xfrm rot="8695172">
              <a:off x="5552962" y="3264463"/>
              <a:ext cx="754529" cy="736417"/>
            </a:xfrm>
            <a:prstGeom prst="arc">
              <a:avLst>
                <a:gd name="adj1" fmla="val 2097834"/>
                <a:gd name="adj2" fmla="val 366333"/>
              </a:avLst>
            </a:prstGeom>
            <a:ln w="53975">
              <a:solidFill>
                <a:schemeClr val="bg2"/>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764">
                <a:latin typeface="Segoe UI Light" panose="020B0502040204020203" pitchFamily="34" charset="0"/>
                <a:cs typeface="Segoe UI Light" panose="020B0502040204020203" pitchFamily="34" charset="0"/>
              </a:endParaRPr>
            </a:p>
          </p:txBody>
        </p:sp>
        <p:grpSp>
          <p:nvGrpSpPr>
            <p:cNvPr id="17" name="Group 16"/>
            <p:cNvGrpSpPr/>
            <p:nvPr/>
          </p:nvGrpSpPr>
          <p:grpSpPr>
            <a:xfrm>
              <a:off x="5651115" y="2500157"/>
              <a:ext cx="1995195" cy="1307309"/>
              <a:chOff x="4395610" y="3071229"/>
              <a:chExt cx="1995195" cy="1307309"/>
            </a:xfrm>
          </p:grpSpPr>
          <p:sp>
            <p:nvSpPr>
              <p:cNvPr id="18" name="Rectangle 17"/>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19" name="Picture 18"/>
              <p:cNvPicPr>
                <a:picLocks noChangeAspect="1"/>
              </p:cNvPicPr>
              <p:nvPr/>
            </p:nvPicPr>
            <p:blipFill>
              <a:blip r:embed="rId4"/>
              <a:stretch>
                <a:fillRect/>
              </a:stretch>
            </p:blipFill>
            <p:spPr>
              <a:xfrm>
                <a:off x="5246592" y="3476941"/>
                <a:ext cx="529349" cy="417312"/>
              </a:xfrm>
              <a:prstGeom prst="rect">
                <a:avLst/>
              </a:prstGeom>
            </p:spPr>
          </p:pic>
          <p:pic>
            <p:nvPicPr>
              <p:cNvPr id="20" name="Picture 19"/>
              <p:cNvPicPr>
                <a:picLocks noChangeAspect="1"/>
              </p:cNvPicPr>
              <p:nvPr/>
            </p:nvPicPr>
            <p:blipFill>
              <a:blip r:embed="rId4"/>
              <a:stretch>
                <a:fillRect/>
              </a:stretch>
            </p:blipFill>
            <p:spPr>
              <a:xfrm>
                <a:off x="5581574" y="3585493"/>
                <a:ext cx="556200" cy="438480"/>
              </a:xfrm>
              <a:prstGeom prst="rect">
                <a:avLst/>
              </a:prstGeom>
            </p:spPr>
          </p:pic>
          <p:pic>
            <p:nvPicPr>
              <p:cNvPr id="21" name="Picture 20"/>
              <p:cNvPicPr>
                <a:picLocks noChangeAspect="1"/>
              </p:cNvPicPr>
              <p:nvPr/>
            </p:nvPicPr>
            <p:blipFill>
              <a:blip r:embed="rId2"/>
              <a:stretch>
                <a:fillRect/>
              </a:stretch>
            </p:blipFill>
            <p:spPr>
              <a:xfrm>
                <a:off x="5970309" y="3700199"/>
                <a:ext cx="420496" cy="432326"/>
              </a:xfrm>
              <a:prstGeom prst="rect">
                <a:avLst/>
              </a:prstGeom>
            </p:spPr>
          </p:pic>
          <p:pic>
            <p:nvPicPr>
              <p:cNvPr id="22" name="Picture 21"/>
              <p:cNvPicPr>
                <a:picLocks noChangeAspect="1"/>
              </p:cNvPicPr>
              <p:nvPr/>
            </p:nvPicPr>
            <p:blipFill>
              <a:blip r:embed="rId5"/>
              <a:stretch>
                <a:fillRect/>
              </a:stretch>
            </p:blipFill>
            <p:spPr>
              <a:xfrm>
                <a:off x="4893565" y="3772769"/>
                <a:ext cx="688009" cy="605769"/>
              </a:xfrm>
              <a:prstGeom prst="rect">
                <a:avLst/>
              </a:prstGeom>
            </p:spPr>
          </p:pic>
        </p:grpSp>
      </p:grpSp>
      <p:cxnSp>
        <p:nvCxnSpPr>
          <p:cNvPr id="25" name="Straight Arrow Connector 24"/>
          <p:cNvCxnSpPr/>
          <p:nvPr/>
        </p:nvCxnSpPr>
        <p:spPr>
          <a:xfrm flipH="1" flipV="1">
            <a:off x="3708005" y="4273667"/>
            <a:ext cx="2495076" cy="1036904"/>
          </a:xfrm>
          <a:prstGeom prst="straightConnector1">
            <a:avLst/>
          </a:prstGeom>
          <a:ln w="28575">
            <a:solidFill>
              <a:schemeClr val="accent1"/>
            </a:solidFill>
            <a:prstDash val="sysDash"/>
            <a:headEnd type="none"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6" name="TextBox 25"/>
          <p:cNvSpPr txBox="1"/>
          <p:nvPr/>
        </p:nvSpPr>
        <p:spPr>
          <a:xfrm rot="1287592">
            <a:off x="4073255" y="4579573"/>
            <a:ext cx="2192203"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 Perform needed actions&gt;&gt;</a:t>
            </a:r>
          </a:p>
        </p:txBody>
      </p:sp>
      <p:grpSp>
        <p:nvGrpSpPr>
          <p:cNvPr id="41" name="Group 40"/>
          <p:cNvGrpSpPr/>
          <p:nvPr/>
        </p:nvGrpSpPr>
        <p:grpSpPr>
          <a:xfrm>
            <a:off x="1049064" y="1984193"/>
            <a:ext cx="3640606" cy="2219845"/>
            <a:chOff x="942102" y="1153312"/>
            <a:chExt cx="3640606" cy="2219845"/>
          </a:xfrm>
        </p:grpSpPr>
        <p:grpSp>
          <p:nvGrpSpPr>
            <p:cNvPr id="15" name="Group 14"/>
            <p:cNvGrpSpPr>
              <a:grpSpLocks noChangeAspect="1"/>
            </p:cNvGrpSpPr>
            <p:nvPr/>
          </p:nvGrpSpPr>
          <p:grpSpPr>
            <a:xfrm>
              <a:off x="942102" y="1487871"/>
              <a:ext cx="3244601" cy="1885286"/>
              <a:chOff x="2145551" y="3618082"/>
              <a:chExt cx="4168413" cy="2422070"/>
            </a:xfrm>
          </p:grpSpPr>
          <p:sp>
            <p:nvSpPr>
              <p:cNvPr id="7" name="Rectangle 6"/>
              <p:cNvSpPr/>
              <p:nvPr/>
            </p:nvSpPr>
            <p:spPr bwMode="auto">
              <a:xfrm>
                <a:off x="2145551" y="3618082"/>
                <a:ext cx="4168413" cy="1799135"/>
              </a:xfrm>
              <a:prstGeom prst="rect">
                <a:avLst/>
              </a:prstGeom>
              <a:solidFill>
                <a:schemeClr val="bg1">
                  <a:lumMod val="95000"/>
                  <a:alpha val="80000"/>
                </a:schemeClr>
              </a:solidFill>
              <a:ln>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000" spc="-52" dirty="0">
                    <a:solidFill>
                      <a:schemeClr val="tx1">
                        <a:lumMod val="75000"/>
                        <a:lumOff val="25000"/>
                      </a:schemeClr>
                    </a:solidFill>
                    <a:latin typeface="Segoe UI Light" panose="020B0502040204020203" pitchFamily="34" charset="0"/>
                    <a:cs typeface="Segoe UI Light" panose="020B0502040204020203" pitchFamily="34" charset="0"/>
                  </a:rPr>
                  <a:t>SharePoint</a:t>
                </a:r>
              </a:p>
            </p:txBody>
          </p:sp>
          <p:sp>
            <p:nvSpPr>
              <p:cNvPr id="5" name="Rectangle 4"/>
              <p:cNvSpPr/>
              <p:nvPr/>
            </p:nvSpPr>
            <p:spPr bwMode="auto">
              <a:xfrm>
                <a:off x="3165957" y="4449234"/>
                <a:ext cx="2809797" cy="1000339"/>
              </a:xfrm>
              <a:prstGeom prst="rect">
                <a:avLst/>
              </a:prstGeom>
              <a:solidFill>
                <a:schemeClr val="bg1"/>
              </a:solidFill>
              <a:ln>
                <a:solidFill>
                  <a:schemeClr val="bg1"/>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6"/>
              <a:stretch>
                <a:fillRect/>
              </a:stretch>
            </p:blipFill>
            <p:spPr>
              <a:xfrm>
                <a:off x="2409438" y="4157130"/>
                <a:ext cx="3640637" cy="1883022"/>
              </a:xfrm>
              <a:prstGeom prst="rect">
                <a:avLst/>
              </a:prstGeom>
            </p:spPr>
          </p:pic>
        </p:grpSp>
        <p:pic>
          <p:nvPicPr>
            <p:cNvPr id="33" name="Picture 32"/>
            <p:cNvPicPr>
              <a:picLocks noChangeAspect="1"/>
            </p:cNvPicPr>
            <p:nvPr/>
          </p:nvPicPr>
          <p:blipFill>
            <a:blip r:embed="rId7"/>
            <a:stretch>
              <a:fillRect/>
            </a:stretch>
          </p:blipFill>
          <p:spPr>
            <a:xfrm>
              <a:off x="3562524" y="1153312"/>
              <a:ext cx="1020184" cy="669117"/>
            </a:xfrm>
            <a:prstGeom prst="rect">
              <a:avLst/>
            </a:prstGeom>
          </p:spPr>
        </p:pic>
      </p:grpSp>
      <p:grpSp>
        <p:nvGrpSpPr>
          <p:cNvPr id="52" name="Group 51"/>
          <p:cNvGrpSpPr/>
          <p:nvPr/>
        </p:nvGrpSpPr>
        <p:grpSpPr>
          <a:xfrm>
            <a:off x="9456905" y="3399907"/>
            <a:ext cx="1746418" cy="1114521"/>
            <a:chOff x="7465491" y="5209929"/>
            <a:chExt cx="1746418" cy="1114521"/>
          </a:xfrm>
        </p:grpSpPr>
        <p:grpSp>
          <p:nvGrpSpPr>
            <p:cNvPr id="53" name="Group 52"/>
            <p:cNvGrpSpPr/>
            <p:nvPr/>
          </p:nvGrpSpPr>
          <p:grpSpPr>
            <a:xfrm>
              <a:off x="7465491" y="5209929"/>
              <a:ext cx="1746418" cy="825548"/>
              <a:chOff x="5427988" y="5181081"/>
              <a:chExt cx="1746418" cy="825548"/>
            </a:xfrm>
          </p:grpSpPr>
          <p:sp>
            <p:nvSpPr>
              <p:cNvPr id="55" name="Rectangle 54"/>
              <p:cNvSpPr/>
              <p:nvPr/>
            </p:nvSpPr>
            <p:spPr bwMode="auto">
              <a:xfrm>
                <a:off x="5427988" y="5181081"/>
                <a:ext cx="1505122" cy="825548"/>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Storage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Queue</a:t>
                </a:r>
              </a:p>
            </p:txBody>
          </p:sp>
          <p:pic>
            <p:nvPicPr>
              <p:cNvPr id="56" name="Picture 55"/>
              <p:cNvPicPr>
                <a:picLocks noChangeAspect="1"/>
              </p:cNvPicPr>
              <p:nvPr/>
            </p:nvPicPr>
            <p:blipFill>
              <a:blip r:embed="rId2"/>
              <a:stretch>
                <a:fillRect/>
              </a:stretch>
            </p:blipFill>
            <p:spPr>
              <a:xfrm>
                <a:off x="6753910" y="5189567"/>
                <a:ext cx="420496" cy="432326"/>
              </a:xfrm>
              <a:prstGeom prst="rect">
                <a:avLst/>
              </a:prstGeom>
            </p:spPr>
          </p:pic>
        </p:grpSp>
        <p:pic>
          <p:nvPicPr>
            <p:cNvPr id="54" name="Picture 53"/>
            <p:cNvPicPr>
              <a:picLocks noChangeAspect="1"/>
            </p:cNvPicPr>
            <p:nvPr/>
          </p:nvPicPr>
          <p:blipFill>
            <a:blip r:embed="rId8"/>
            <a:stretch>
              <a:fillRect/>
            </a:stretch>
          </p:blipFill>
          <p:spPr>
            <a:xfrm>
              <a:off x="8060707" y="5531010"/>
              <a:ext cx="911161" cy="793440"/>
            </a:xfrm>
            <a:prstGeom prst="rect">
              <a:avLst/>
            </a:prstGeom>
          </p:spPr>
        </p:pic>
      </p:grpSp>
      <p:cxnSp>
        <p:nvCxnSpPr>
          <p:cNvPr id="58" name="Straight Arrow Connector 57"/>
          <p:cNvCxnSpPr/>
          <p:nvPr/>
        </p:nvCxnSpPr>
        <p:spPr>
          <a:xfrm flipH="1" flipV="1">
            <a:off x="8612340" y="2402611"/>
            <a:ext cx="1597126" cy="880461"/>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cxnSp>
        <p:nvCxnSpPr>
          <p:cNvPr id="60" name="Straight Arrow Connector 59"/>
          <p:cNvCxnSpPr/>
          <p:nvPr/>
        </p:nvCxnSpPr>
        <p:spPr>
          <a:xfrm flipV="1">
            <a:off x="7825189" y="4355409"/>
            <a:ext cx="2226932" cy="1066600"/>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grpSp>
        <p:nvGrpSpPr>
          <p:cNvPr id="27" name="Group 26"/>
          <p:cNvGrpSpPr/>
          <p:nvPr/>
        </p:nvGrpSpPr>
        <p:grpSpPr>
          <a:xfrm>
            <a:off x="4143908" y="3437525"/>
            <a:ext cx="514401" cy="514401"/>
            <a:chOff x="492" y="17985"/>
            <a:chExt cx="524853" cy="524853"/>
          </a:xfrm>
        </p:grpSpPr>
        <p:sp>
          <p:nvSpPr>
            <p:cNvPr id="28" name="Oval 2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1</a:t>
              </a:r>
              <a:endParaRPr lang="en-US" sz="2352" dirty="0"/>
            </a:p>
          </p:txBody>
        </p:sp>
      </p:grpSp>
      <p:cxnSp>
        <p:nvCxnSpPr>
          <p:cNvPr id="12" name="Straight Arrow Connector 11"/>
          <p:cNvCxnSpPr>
            <a:endCxn id="2" idx="3"/>
          </p:cNvCxnSpPr>
          <p:nvPr/>
        </p:nvCxnSpPr>
        <p:spPr>
          <a:xfrm flipH="1">
            <a:off x="4088260" y="2509276"/>
            <a:ext cx="2383251" cy="961911"/>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grpSp>
        <p:nvGrpSpPr>
          <p:cNvPr id="67" name="Group 66"/>
          <p:cNvGrpSpPr/>
          <p:nvPr/>
        </p:nvGrpSpPr>
        <p:grpSpPr>
          <a:xfrm>
            <a:off x="8275019" y="1618466"/>
            <a:ext cx="514401" cy="514401"/>
            <a:chOff x="492" y="17985"/>
            <a:chExt cx="524853" cy="524853"/>
          </a:xfrm>
        </p:grpSpPr>
        <p:sp>
          <p:nvSpPr>
            <p:cNvPr id="68" name="Oval 6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2</a:t>
              </a:r>
              <a:endParaRPr lang="en-US" sz="2352" dirty="0"/>
            </a:p>
          </p:txBody>
        </p:sp>
      </p:grpSp>
      <p:grpSp>
        <p:nvGrpSpPr>
          <p:cNvPr id="70" name="Group 69"/>
          <p:cNvGrpSpPr/>
          <p:nvPr/>
        </p:nvGrpSpPr>
        <p:grpSpPr>
          <a:xfrm>
            <a:off x="9024842" y="3903422"/>
            <a:ext cx="514401" cy="514401"/>
            <a:chOff x="492" y="17985"/>
            <a:chExt cx="524853" cy="524853"/>
          </a:xfrm>
        </p:grpSpPr>
        <p:sp>
          <p:nvSpPr>
            <p:cNvPr id="71" name="Oval 70"/>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3</a:t>
              </a:r>
              <a:endParaRPr lang="en-US" sz="2352" dirty="0"/>
            </a:p>
          </p:txBody>
        </p:sp>
      </p:grpSp>
      <p:grpSp>
        <p:nvGrpSpPr>
          <p:cNvPr id="73" name="Group 72"/>
          <p:cNvGrpSpPr/>
          <p:nvPr/>
        </p:nvGrpSpPr>
        <p:grpSpPr>
          <a:xfrm>
            <a:off x="6110413" y="5422009"/>
            <a:ext cx="514401" cy="514401"/>
            <a:chOff x="492" y="17985"/>
            <a:chExt cx="524853" cy="524853"/>
          </a:xfrm>
        </p:grpSpPr>
        <p:sp>
          <p:nvSpPr>
            <p:cNvPr id="74" name="Oval 7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4</a:t>
              </a:r>
              <a:endParaRPr lang="en-US" sz="2352" dirty="0"/>
            </a:p>
          </p:txBody>
        </p:sp>
      </p:grpSp>
      <p:sp>
        <p:nvSpPr>
          <p:cNvPr id="76" name="TextBox 75"/>
          <p:cNvSpPr txBox="1"/>
          <p:nvPr/>
        </p:nvSpPr>
        <p:spPr>
          <a:xfrm rot="1803052">
            <a:off x="8692037" y="2599133"/>
            <a:ext cx="1429879"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&lt;&lt;Add message&gt;&gt;</a:t>
            </a:r>
          </a:p>
        </p:txBody>
      </p:sp>
      <p:sp>
        <p:nvSpPr>
          <p:cNvPr id="77" name="TextBox 76"/>
          <p:cNvSpPr txBox="1"/>
          <p:nvPr/>
        </p:nvSpPr>
        <p:spPr>
          <a:xfrm rot="20074024">
            <a:off x="8163587" y="4710207"/>
            <a:ext cx="1183209"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&lt;&lt;instantiate&gt;&gt;</a:t>
            </a:r>
          </a:p>
        </p:txBody>
      </p:sp>
      <p:sp>
        <p:nvSpPr>
          <p:cNvPr id="3" name="Title 2"/>
          <p:cNvSpPr>
            <a:spLocks noGrp="1"/>
          </p:cNvSpPr>
          <p:nvPr>
            <p:ph type="title"/>
          </p:nvPr>
        </p:nvSpPr>
        <p:spPr/>
        <p:txBody>
          <a:bodyPr/>
          <a:lstStyle/>
          <a:p>
            <a:r>
              <a:rPr lang="en-US" dirty="0"/>
              <a:t>Asynchronous pattern with </a:t>
            </a:r>
            <a:r>
              <a:rPr lang="en-US" dirty="0" err="1"/>
              <a:t>WebJobs</a:t>
            </a:r>
            <a:endParaRPr lang="en-GB" dirty="0"/>
          </a:p>
        </p:txBody>
      </p:sp>
    </p:spTree>
    <p:extLst>
      <p:ext uri="{BB962C8B-B14F-4D97-AF65-F5344CB8AC3E}">
        <p14:creationId xmlns:p14="http://schemas.microsoft.com/office/powerpoint/2010/main" val="36456399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6"/>
                                        </p:tgtEl>
                                        <p:attrNameLst>
                                          <p:attrName>style.visibility</p:attrName>
                                        </p:attrNameLst>
                                      </p:cBhvr>
                                      <p:to>
                                        <p:strVal val="visible"/>
                                      </p:to>
                                    </p:set>
                                    <p:animEffect transition="in" filter="fade">
                                      <p:cBhvr>
                                        <p:cTn id="19" dur="1000"/>
                                        <p:tgtEl>
                                          <p:spTgt spid="76"/>
                                        </p:tgtEl>
                                      </p:cBhvr>
                                    </p:animEffect>
                                    <p:anim calcmode="lin" valueType="num">
                                      <p:cBhvr>
                                        <p:cTn id="20" dur="1000" fill="hold"/>
                                        <p:tgtEl>
                                          <p:spTgt spid="76"/>
                                        </p:tgtEl>
                                        <p:attrNameLst>
                                          <p:attrName>ppt_x</p:attrName>
                                        </p:attrNameLst>
                                      </p:cBhvr>
                                      <p:tavLst>
                                        <p:tav tm="0">
                                          <p:val>
                                            <p:strVal val="#ppt_x"/>
                                          </p:val>
                                        </p:tav>
                                        <p:tav tm="100000">
                                          <p:val>
                                            <p:strVal val="#ppt_x"/>
                                          </p:val>
                                        </p:tav>
                                      </p:tavLst>
                                    </p:anim>
                                    <p:anim calcmode="lin" valueType="num">
                                      <p:cBhvr>
                                        <p:cTn id="21" dur="1000" fill="hold"/>
                                        <p:tgtEl>
                                          <p:spTgt spid="7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1000"/>
                                        <p:tgtEl>
                                          <p:spTgt spid="58"/>
                                        </p:tgtEl>
                                      </p:cBhvr>
                                    </p:animEffect>
                                    <p:anim calcmode="lin" valueType="num">
                                      <p:cBhvr>
                                        <p:cTn id="25" dur="1000" fill="hold"/>
                                        <p:tgtEl>
                                          <p:spTgt spid="58"/>
                                        </p:tgtEl>
                                        <p:attrNameLst>
                                          <p:attrName>ppt_x</p:attrName>
                                        </p:attrNameLst>
                                      </p:cBhvr>
                                      <p:tavLst>
                                        <p:tav tm="0">
                                          <p:val>
                                            <p:strVal val="#ppt_x"/>
                                          </p:val>
                                        </p:tav>
                                        <p:tav tm="100000">
                                          <p:val>
                                            <p:strVal val="#ppt_x"/>
                                          </p:val>
                                        </p:tav>
                                      </p:tavLst>
                                    </p:anim>
                                    <p:anim calcmode="lin" valueType="num">
                                      <p:cBhvr>
                                        <p:cTn id="26"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1000"/>
                                        <p:tgtEl>
                                          <p:spTgt spid="77"/>
                                        </p:tgtEl>
                                      </p:cBhvr>
                                    </p:animEffect>
                                    <p:anim calcmode="lin" valueType="num">
                                      <p:cBhvr>
                                        <p:cTn id="32" dur="1000" fill="hold"/>
                                        <p:tgtEl>
                                          <p:spTgt spid="77"/>
                                        </p:tgtEl>
                                        <p:attrNameLst>
                                          <p:attrName>ppt_x</p:attrName>
                                        </p:attrNameLst>
                                      </p:cBhvr>
                                      <p:tavLst>
                                        <p:tav tm="0">
                                          <p:val>
                                            <p:strVal val="#ppt_x"/>
                                          </p:val>
                                        </p:tav>
                                        <p:tav tm="100000">
                                          <p:val>
                                            <p:strVal val="#ppt_x"/>
                                          </p:val>
                                        </p:tav>
                                      </p:tavLst>
                                    </p:anim>
                                    <p:anim calcmode="lin" valueType="num">
                                      <p:cBhvr>
                                        <p:cTn id="33" dur="1000" fill="hold"/>
                                        <p:tgtEl>
                                          <p:spTgt spid="7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1000"/>
                                        <p:tgtEl>
                                          <p:spTgt spid="60"/>
                                        </p:tgtEl>
                                      </p:cBhvr>
                                    </p:animEffect>
                                    <p:anim calcmode="lin" valueType="num">
                                      <p:cBhvr>
                                        <p:cTn id="37" dur="1000" fill="hold"/>
                                        <p:tgtEl>
                                          <p:spTgt spid="60"/>
                                        </p:tgtEl>
                                        <p:attrNameLst>
                                          <p:attrName>ppt_x</p:attrName>
                                        </p:attrNameLst>
                                      </p:cBhvr>
                                      <p:tavLst>
                                        <p:tav tm="0">
                                          <p:val>
                                            <p:strVal val="#ppt_x"/>
                                          </p:val>
                                        </p:tav>
                                        <p:tav tm="100000">
                                          <p:val>
                                            <p:strVal val="#ppt_x"/>
                                          </p:val>
                                        </p:tav>
                                      </p:tavLst>
                                    </p:anim>
                                    <p:anim calcmode="lin" valueType="num">
                                      <p:cBhvr>
                                        <p:cTn id="38"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1000"/>
                                        <p:tgtEl>
                                          <p:spTgt spid="25"/>
                                        </p:tgtEl>
                                      </p:cBhvr>
                                    </p:animEffect>
                                    <p:anim calcmode="lin" valueType="num">
                                      <p:cBhvr>
                                        <p:cTn id="44" dur="1000" fill="hold"/>
                                        <p:tgtEl>
                                          <p:spTgt spid="25"/>
                                        </p:tgtEl>
                                        <p:attrNameLst>
                                          <p:attrName>ppt_x</p:attrName>
                                        </p:attrNameLst>
                                      </p:cBhvr>
                                      <p:tavLst>
                                        <p:tav tm="0">
                                          <p:val>
                                            <p:strVal val="#ppt_x"/>
                                          </p:val>
                                        </p:tav>
                                        <p:tav tm="100000">
                                          <p:val>
                                            <p:strVal val="#ppt_x"/>
                                          </p:val>
                                        </p:tav>
                                      </p:tavLst>
                                    </p:anim>
                                    <p:anim calcmode="lin" valueType="num">
                                      <p:cBhvr>
                                        <p:cTn id="45" dur="1000" fill="hold"/>
                                        <p:tgtEl>
                                          <p:spTgt spid="2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1000"/>
                                        <p:tgtEl>
                                          <p:spTgt spid="26"/>
                                        </p:tgtEl>
                                      </p:cBhvr>
                                    </p:animEffect>
                                    <p:anim calcmode="lin" valueType="num">
                                      <p:cBhvr>
                                        <p:cTn id="49" dur="1000" fill="hold"/>
                                        <p:tgtEl>
                                          <p:spTgt spid="26"/>
                                        </p:tgtEl>
                                        <p:attrNameLst>
                                          <p:attrName>ppt_x</p:attrName>
                                        </p:attrNameLst>
                                      </p:cBhvr>
                                      <p:tavLst>
                                        <p:tav tm="0">
                                          <p:val>
                                            <p:strVal val="#ppt_x"/>
                                          </p:val>
                                        </p:tav>
                                        <p:tav tm="100000">
                                          <p:val>
                                            <p:strVal val="#ppt_x"/>
                                          </p:val>
                                        </p:tav>
                                      </p:tavLst>
                                    </p:anim>
                                    <p:anim calcmode="lin" valueType="num">
                                      <p:cBhvr>
                                        <p:cTn id="5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6" grpId="0"/>
      <p:bldP spid="76" grpId="0"/>
      <p:bldP spid="7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398" dirty="0"/>
              <a:t>“You do not expose as many remote APIs as what we were able to access server side.”</a:t>
            </a:r>
            <a:endParaRPr lang="en-GB" sz="5398" dirty="0"/>
          </a:p>
        </p:txBody>
      </p:sp>
      <p:sp>
        <p:nvSpPr>
          <p:cNvPr id="4" name="TextBox 3"/>
          <p:cNvSpPr txBox="1"/>
          <p:nvPr/>
        </p:nvSpPr>
        <p:spPr>
          <a:xfrm>
            <a:off x="4414455" y="4685104"/>
            <a:ext cx="7141911" cy="1938351"/>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And never will. Many of the server side APIs are targeted on farm or web application level, which are not available in Office 365. We will continue exposing new APIs from site level based on your input.</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414455" y="3660886"/>
            <a:ext cx="3348032" cy="1200008"/>
          </a:xfrm>
          <a:prstGeom prst="rect">
            <a:avLst/>
          </a:prstGeom>
          <a:noFill/>
        </p:spPr>
        <p:txBody>
          <a:bodyPr wrap="none" rtlCol="0">
            <a:spAutoFit/>
          </a:bodyPr>
          <a:lstStyle/>
          <a:p>
            <a:r>
              <a:rPr lang="en-US" sz="7198" dirty="0">
                <a:latin typeface="Segoe UI" panose="020B0502040204020203" pitchFamily="34" charset="0"/>
                <a:cs typeface="Segoe UI" panose="020B0502040204020203" pitchFamily="34" charset="0"/>
              </a:rPr>
              <a:t>Correct.</a:t>
            </a:r>
            <a:endParaRPr lang="en-GB" sz="71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7807680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Remote event receivers</a:t>
            </a:r>
          </a:p>
        </p:txBody>
      </p:sp>
    </p:spTree>
    <p:extLst>
      <p:ext uri="{BB962C8B-B14F-4D97-AF65-F5344CB8AC3E}">
        <p14:creationId xmlns:p14="http://schemas.microsoft.com/office/powerpoint/2010/main" val="429274669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sz="3600" dirty="0"/>
              <a:t>What</a:t>
            </a:r>
          </a:p>
          <a:p>
            <a:pPr lvl="1"/>
            <a:r>
              <a:rPr lang="en-US" sz="2000" dirty="0"/>
              <a:t>Process events from SharePoint using custom code</a:t>
            </a:r>
          </a:p>
          <a:p>
            <a:r>
              <a:rPr lang="en-US" sz="3600" dirty="0"/>
              <a:t>Why</a:t>
            </a:r>
          </a:p>
          <a:p>
            <a:pPr lvl="1"/>
            <a:r>
              <a:rPr lang="en-US" sz="2000" dirty="0"/>
              <a:t>To react on user or customization actions done in the host web</a:t>
            </a:r>
          </a:p>
          <a:p>
            <a:pPr lvl="1"/>
            <a:r>
              <a:rPr lang="en-US" sz="2000" dirty="0"/>
              <a:t>Old pattern was created by event receivers with server-side code</a:t>
            </a:r>
          </a:p>
          <a:p>
            <a:r>
              <a:rPr lang="en-US" sz="3600" dirty="0"/>
              <a:t>How</a:t>
            </a:r>
          </a:p>
          <a:p>
            <a:pPr lvl="1"/>
            <a:r>
              <a:rPr lang="en-US" sz="2000" dirty="0"/>
              <a:t>Create remote event receivers</a:t>
            </a:r>
          </a:p>
          <a:p>
            <a:pPr lvl="1"/>
            <a:r>
              <a:rPr lang="en-US" sz="2000" dirty="0"/>
              <a:t>Registration can be done either using server-side or client-side code</a:t>
            </a:r>
          </a:p>
          <a:p>
            <a:pPr lvl="1"/>
            <a:r>
              <a:rPr lang="en-US" sz="2000" dirty="0"/>
              <a:t>External web service is called when events in host web occur</a:t>
            </a:r>
          </a:p>
        </p:txBody>
      </p:sp>
      <p:sp>
        <p:nvSpPr>
          <p:cNvPr id="3" name="Title 2"/>
          <p:cNvSpPr>
            <a:spLocks noGrp="1"/>
          </p:cNvSpPr>
          <p:nvPr>
            <p:ph type="title"/>
          </p:nvPr>
        </p:nvSpPr>
        <p:spPr/>
        <p:txBody>
          <a:bodyPr/>
          <a:lstStyle/>
          <a:p>
            <a:r>
              <a:rPr lang="en-US"/>
              <a:t>Remote event receivers</a:t>
            </a:r>
            <a:endParaRPr lang="en-US"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Tree>
    <p:extLst>
      <p:ext uri="{BB962C8B-B14F-4D97-AF65-F5344CB8AC3E}">
        <p14:creationId xmlns:p14="http://schemas.microsoft.com/office/powerpoint/2010/main" val="149670605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Remote event receivers</a:t>
            </a:r>
            <a:endParaRPr lang="en-US" dirty="0"/>
          </a:p>
        </p:txBody>
      </p:sp>
      <p:sp>
        <p:nvSpPr>
          <p:cNvPr id="5" name="Content Placeholder 4"/>
          <p:cNvSpPr>
            <a:spLocks noGrp="1"/>
          </p:cNvSpPr>
          <p:nvPr>
            <p:ph type="body" sz="quarter" idx="4294967295"/>
          </p:nvPr>
        </p:nvSpPr>
        <p:spPr>
          <a:xfrm>
            <a:off x="519112" y="1364194"/>
            <a:ext cx="11402863" cy="849387"/>
          </a:xfrm>
          <a:solidFill>
            <a:schemeClr val="tx2"/>
          </a:solidFill>
        </p:spPr>
        <p:txBody>
          <a:bodyPr wrap="square" lIns="182832" tIns="146266" rIns="182832" bIns="146266" rtlCol="0">
            <a:spAutoFit/>
          </a:bodyPr>
          <a:lstStyle/>
          <a:p>
            <a:pPr marL="457063" indent="-457063">
              <a:buSzPct val="90000"/>
            </a:pPr>
            <a:r>
              <a:rPr lang="en-US" sz="4000" dirty="0">
                <a:solidFill>
                  <a:schemeClr val="bg1"/>
                </a:solidFill>
                <a:latin typeface="+mn-lt"/>
              </a:rPr>
              <a:t>SharePoint is increasingly acting as a data hub</a:t>
            </a:r>
          </a:p>
        </p:txBody>
      </p:sp>
      <p:grpSp>
        <p:nvGrpSpPr>
          <p:cNvPr id="2" name="Group 1"/>
          <p:cNvGrpSpPr/>
          <p:nvPr/>
        </p:nvGrpSpPr>
        <p:grpSpPr>
          <a:xfrm>
            <a:off x="519112" y="2601278"/>
            <a:ext cx="11402863" cy="2861577"/>
            <a:chOff x="467831" y="3068374"/>
            <a:chExt cx="11457249" cy="2862322"/>
          </a:xfrm>
        </p:grpSpPr>
        <p:sp>
          <p:nvSpPr>
            <p:cNvPr id="4" name="TextBox 3"/>
            <p:cNvSpPr txBox="1"/>
            <p:nvPr/>
          </p:nvSpPr>
          <p:spPr>
            <a:xfrm>
              <a:off x="467832" y="3068374"/>
              <a:ext cx="5728623" cy="1680460"/>
            </a:xfrm>
            <a:prstGeom prst="rect">
              <a:avLst/>
            </a:prstGeom>
            <a:solidFill>
              <a:schemeClr val="accent3"/>
            </a:solidFill>
          </p:spPr>
          <p:txBody>
            <a:bodyPr wrap="square" lIns="182832" tIns="146266" rIns="182832" bIns="146266" rtlCol="0">
              <a:spAutoFit/>
            </a:bodyPr>
            <a:lstStyle/>
            <a:p>
              <a:pPr marL="457063" indent="-457063">
                <a:lnSpc>
                  <a:spcPct val="90000"/>
                </a:lnSpc>
                <a:spcBef>
                  <a:spcPct val="20000"/>
                </a:spcBef>
                <a:buSzPct val="90000"/>
                <a:buFont typeface="Arial" panose="020B0604020202020204" pitchFamily="34" charset="0"/>
                <a:buChar char="•"/>
              </a:pPr>
              <a:r>
                <a:rPr lang="en-US" sz="3199" dirty="0">
                  <a:solidFill>
                    <a:schemeClr val="bg1"/>
                  </a:solidFill>
                </a:rPr>
                <a:t>In previous versions, there was no way to inform external systems of events</a:t>
              </a:r>
            </a:p>
          </p:txBody>
        </p:sp>
        <p:sp>
          <p:nvSpPr>
            <p:cNvPr id="6" name="TextBox 5"/>
            <p:cNvSpPr txBox="1"/>
            <p:nvPr/>
          </p:nvSpPr>
          <p:spPr>
            <a:xfrm>
              <a:off x="6196455" y="3068374"/>
              <a:ext cx="5728625" cy="1292662"/>
            </a:xfrm>
            <a:prstGeom prst="rect">
              <a:avLst/>
            </a:prstGeom>
            <a:solidFill>
              <a:srgbClr val="9B4F96"/>
            </a:solidFill>
          </p:spPr>
          <p:txBody>
            <a:bodyPr wrap="square" lIns="182832" tIns="146266" rIns="182832" bIns="146266" rtlCol="0">
              <a:spAutoFit/>
            </a:bodyPr>
            <a:lstStyle/>
            <a:p>
              <a:pPr>
                <a:lnSpc>
                  <a:spcPct val="90000"/>
                </a:lnSpc>
                <a:spcBef>
                  <a:spcPct val="20000"/>
                </a:spcBef>
                <a:buSzPct val="90000"/>
              </a:pPr>
              <a:r>
                <a:rPr lang="en-US" sz="2399" dirty="0">
                  <a:solidFill>
                    <a:schemeClr val="bg1"/>
                  </a:solidFill>
                </a:rPr>
                <a:t>Highly-requested capability by customers, n</a:t>
              </a:r>
              <a:r>
                <a:rPr lang="fi-FI" sz="2399" dirty="0">
                  <a:solidFill>
                    <a:schemeClr val="bg1"/>
                  </a:solidFill>
                </a:rPr>
                <a:t>ow included in SharePoint2013</a:t>
              </a:r>
              <a:endParaRPr lang="en-US" sz="2399" dirty="0">
                <a:solidFill>
                  <a:schemeClr val="bg1"/>
                </a:solidFill>
              </a:endParaRPr>
            </a:p>
          </p:txBody>
        </p:sp>
        <p:sp>
          <p:nvSpPr>
            <p:cNvPr id="7" name="TextBox 6"/>
            <p:cNvSpPr txBox="1"/>
            <p:nvPr/>
          </p:nvSpPr>
          <p:spPr>
            <a:xfrm>
              <a:off x="467831" y="4748834"/>
              <a:ext cx="5728624" cy="1181862"/>
            </a:xfrm>
            <a:prstGeom prst="rect">
              <a:avLst/>
            </a:prstGeom>
            <a:solidFill>
              <a:schemeClr val="accent3"/>
            </a:solidFill>
          </p:spPr>
          <p:txBody>
            <a:bodyPr wrap="square" lIns="182832" tIns="146266" rIns="182832" bIns="146266" rtlCol="0">
              <a:spAutoFit/>
            </a:bodyPr>
            <a:lstStyle/>
            <a:p>
              <a:pPr marL="457063" indent="-457063">
                <a:lnSpc>
                  <a:spcPct val="90000"/>
                </a:lnSpc>
                <a:spcBef>
                  <a:spcPct val="20000"/>
                </a:spcBef>
                <a:spcAft>
                  <a:spcPts val="600"/>
                </a:spcAft>
                <a:buSzPct val="90000"/>
                <a:buFont typeface="Arial" panose="020B0604020202020204" pitchFamily="34" charset="0"/>
                <a:buChar char="•"/>
              </a:pPr>
              <a:r>
                <a:rPr lang="en-US" sz="3199" dirty="0">
                  <a:solidFill>
                    <a:schemeClr val="bg1"/>
                  </a:solidFill>
                </a:rPr>
                <a:t>External lists also support events</a:t>
              </a:r>
            </a:p>
          </p:txBody>
        </p:sp>
      </p:grpSp>
    </p:spTree>
    <p:extLst>
      <p:ext uri="{BB962C8B-B14F-4D97-AF65-F5344CB8AC3E}">
        <p14:creationId xmlns:p14="http://schemas.microsoft.com/office/powerpoint/2010/main" val="335428028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14" name="Group 13"/>
          <p:cNvGrpSpPr/>
          <p:nvPr/>
        </p:nvGrpSpPr>
        <p:grpSpPr>
          <a:xfrm>
            <a:off x="1158875" y="2635250"/>
            <a:ext cx="1495425" cy="1968500"/>
            <a:chOff x="1158875" y="2635250"/>
            <a:chExt cx="1495425" cy="1968500"/>
          </a:xfrm>
        </p:grpSpPr>
        <p:grpSp>
          <p:nvGrpSpPr>
            <p:cNvPr id="5" name="Group 4"/>
            <p:cNvGrpSpPr>
              <a:grpSpLocks noChangeAspect="1"/>
            </p:cNvGrpSpPr>
            <p:nvPr/>
          </p:nvGrpSpPr>
          <p:grpSpPr bwMode="auto">
            <a:xfrm>
              <a:off x="1158875" y="2635250"/>
              <a:ext cx="1495425" cy="1968500"/>
              <a:chOff x="730" y="1660"/>
              <a:chExt cx="942" cy="1240"/>
            </a:xfrm>
          </p:grpSpPr>
          <p:sp>
            <p:nvSpPr>
              <p:cNvPr id="7" name="AutoShape 3"/>
              <p:cNvSpPr>
                <a:spLocks noChangeAspect="1" noChangeArrowheads="1" noTextEdit="1"/>
              </p:cNvSpPr>
              <p:nvPr/>
            </p:nvSpPr>
            <p:spPr bwMode="auto">
              <a:xfrm>
                <a:off x="730" y="1660"/>
                <a:ext cx="942" cy="1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Rectangle 5"/>
              <p:cNvSpPr>
                <a:spLocks noChangeArrowheads="1"/>
              </p:cNvSpPr>
              <p:nvPr/>
            </p:nvSpPr>
            <p:spPr bwMode="auto">
              <a:xfrm>
                <a:off x="1249" y="1658"/>
                <a:ext cx="38" cy="124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6"/>
              <p:cNvSpPr>
                <a:spLocks/>
              </p:cNvSpPr>
              <p:nvPr/>
            </p:nvSpPr>
            <p:spPr bwMode="auto">
              <a:xfrm>
                <a:off x="733" y="1658"/>
                <a:ext cx="516" cy="133"/>
              </a:xfrm>
              <a:custGeom>
                <a:avLst/>
                <a:gdLst>
                  <a:gd name="T0" fmla="*/ 61 w 516"/>
                  <a:gd name="T1" fmla="*/ 133 h 133"/>
                  <a:gd name="T2" fmla="*/ 516 w 516"/>
                  <a:gd name="T3" fmla="*/ 133 h 133"/>
                  <a:gd name="T4" fmla="*/ 516 w 516"/>
                  <a:gd name="T5" fmla="*/ 0 h 133"/>
                  <a:gd name="T6" fmla="*/ 61 w 516"/>
                  <a:gd name="T7" fmla="*/ 0 h 133"/>
                  <a:gd name="T8" fmla="*/ 0 w 516"/>
                  <a:gd name="T9" fmla="*/ 66 h 133"/>
                  <a:gd name="T10" fmla="*/ 61 w 516"/>
                  <a:gd name="T11" fmla="*/ 133 h 133"/>
                </a:gdLst>
                <a:ahLst/>
                <a:cxnLst>
                  <a:cxn ang="0">
                    <a:pos x="T0" y="T1"/>
                  </a:cxn>
                  <a:cxn ang="0">
                    <a:pos x="T2" y="T3"/>
                  </a:cxn>
                  <a:cxn ang="0">
                    <a:pos x="T4" y="T5"/>
                  </a:cxn>
                  <a:cxn ang="0">
                    <a:pos x="T6" y="T7"/>
                  </a:cxn>
                  <a:cxn ang="0">
                    <a:pos x="T8" y="T9"/>
                  </a:cxn>
                  <a:cxn ang="0">
                    <a:pos x="T10" y="T11"/>
                  </a:cxn>
                </a:cxnLst>
                <a:rect l="0" t="0" r="r" b="b"/>
                <a:pathLst>
                  <a:path w="516" h="133">
                    <a:moveTo>
                      <a:pt x="61" y="133"/>
                    </a:moveTo>
                    <a:lnTo>
                      <a:pt x="516" y="133"/>
                    </a:lnTo>
                    <a:lnTo>
                      <a:pt x="516" y="0"/>
                    </a:lnTo>
                    <a:lnTo>
                      <a:pt x="61" y="0"/>
                    </a:lnTo>
                    <a:lnTo>
                      <a:pt x="0" y="66"/>
                    </a:lnTo>
                    <a:lnTo>
                      <a:pt x="61" y="13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7"/>
              <p:cNvSpPr>
                <a:spLocks/>
              </p:cNvSpPr>
              <p:nvPr/>
            </p:nvSpPr>
            <p:spPr bwMode="auto">
              <a:xfrm>
                <a:off x="921" y="1924"/>
                <a:ext cx="328" cy="142"/>
              </a:xfrm>
              <a:custGeom>
                <a:avLst/>
                <a:gdLst>
                  <a:gd name="T0" fmla="*/ 61 w 328"/>
                  <a:gd name="T1" fmla="*/ 142 h 142"/>
                  <a:gd name="T2" fmla="*/ 328 w 328"/>
                  <a:gd name="T3" fmla="*/ 142 h 142"/>
                  <a:gd name="T4" fmla="*/ 328 w 328"/>
                  <a:gd name="T5" fmla="*/ 0 h 142"/>
                  <a:gd name="T6" fmla="*/ 61 w 328"/>
                  <a:gd name="T7" fmla="*/ 0 h 142"/>
                  <a:gd name="T8" fmla="*/ 0 w 328"/>
                  <a:gd name="T9" fmla="*/ 71 h 142"/>
                  <a:gd name="T10" fmla="*/ 61 w 328"/>
                  <a:gd name="T11" fmla="*/ 142 h 142"/>
                </a:gdLst>
                <a:ahLst/>
                <a:cxnLst>
                  <a:cxn ang="0">
                    <a:pos x="T0" y="T1"/>
                  </a:cxn>
                  <a:cxn ang="0">
                    <a:pos x="T2" y="T3"/>
                  </a:cxn>
                  <a:cxn ang="0">
                    <a:pos x="T4" y="T5"/>
                  </a:cxn>
                  <a:cxn ang="0">
                    <a:pos x="T6" y="T7"/>
                  </a:cxn>
                  <a:cxn ang="0">
                    <a:pos x="T8" y="T9"/>
                  </a:cxn>
                  <a:cxn ang="0">
                    <a:pos x="T10" y="T11"/>
                  </a:cxn>
                </a:cxnLst>
                <a:rect l="0" t="0" r="r" b="b"/>
                <a:pathLst>
                  <a:path w="328" h="142">
                    <a:moveTo>
                      <a:pt x="61" y="142"/>
                    </a:moveTo>
                    <a:lnTo>
                      <a:pt x="328" y="142"/>
                    </a:lnTo>
                    <a:lnTo>
                      <a:pt x="328" y="0"/>
                    </a:lnTo>
                    <a:lnTo>
                      <a:pt x="61" y="0"/>
                    </a:lnTo>
                    <a:lnTo>
                      <a:pt x="0" y="71"/>
                    </a:lnTo>
                    <a:lnTo>
                      <a:pt x="61" y="142"/>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8"/>
              <p:cNvSpPr>
                <a:spLocks/>
              </p:cNvSpPr>
              <p:nvPr/>
            </p:nvSpPr>
            <p:spPr bwMode="auto">
              <a:xfrm>
                <a:off x="1287" y="1791"/>
                <a:ext cx="385" cy="133"/>
              </a:xfrm>
              <a:custGeom>
                <a:avLst/>
                <a:gdLst>
                  <a:gd name="T0" fmla="*/ 323 w 385"/>
                  <a:gd name="T1" fmla="*/ 133 h 133"/>
                  <a:gd name="T2" fmla="*/ 0 w 385"/>
                  <a:gd name="T3" fmla="*/ 133 h 133"/>
                  <a:gd name="T4" fmla="*/ 0 w 385"/>
                  <a:gd name="T5" fmla="*/ 0 h 133"/>
                  <a:gd name="T6" fmla="*/ 323 w 385"/>
                  <a:gd name="T7" fmla="*/ 0 h 133"/>
                  <a:gd name="T8" fmla="*/ 385 w 385"/>
                  <a:gd name="T9" fmla="*/ 66 h 133"/>
                  <a:gd name="T10" fmla="*/ 323 w 385"/>
                  <a:gd name="T11" fmla="*/ 133 h 133"/>
                </a:gdLst>
                <a:ahLst/>
                <a:cxnLst>
                  <a:cxn ang="0">
                    <a:pos x="T0" y="T1"/>
                  </a:cxn>
                  <a:cxn ang="0">
                    <a:pos x="T2" y="T3"/>
                  </a:cxn>
                  <a:cxn ang="0">
                    <a:pos x="T4" y="T5"/>
                  </a:cxn>
                  <a:cxn ang="0">
                    <a:pos x="T6" y="T7"/>
                  </a:cxn>
                  <a:cxn ang="0">
                    <a:pos x="T8" y="T9"/>
                  </a:cxn>
                  <a:cxn ang="0">
                    <a:pos x="T10" y="T11"/>
                  </a:cxn>
                </a:cxnLst>
                <a:rect l="0" t="0" r="r" b="b"/>
                <a:pathLst>
                  <a:path w="385" h="133">
                    <a:moveTo>
                      <a:pt x="323" y="133"/>
                    </a:moveTo>
                    <a:lnTo>
                      <a:pt x="0" y="133"/>
                    </a:lnTo>
                    <a:lnTo>
                      <a:pt x="0" y="0"/>
                    </a:lnTo>
                    <a:lnTo>
                      <a:pt x="323" y="0"/>
                    </a:lnTo>
                    <a:lnTo>
                      <a:pt x="385" y="66"/>
                    </a:lnTo>
                    <a:lnTo>
                      <a:pt x="323" y="133"/>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2" name="TextBox 21"/>
            <p:cNvSpPr txBox="1"/>
            <p:nvPr/>
          </p:nvSpPr>
          <p:spPr>
            <a:xfrm>
              <a:off x="1260954" y="3524162"/>
              <a:ext cx="1291508" cy="307777"/>
            </a:xfrm>
            <a:prstGeom prst="rect">
              <a:avLst/>
            </a:prstGeom>
            <a:noFill/>
          </p:spPr>
          <p:txBody>
            <a:bodyPr wrap="none" lIns="0" tIns="0" rIns="0" bIns="0" rtlCol="0">
              <a:spAutoFit/>
            </a:bodyPr>
            <a:lstStyle/>
            <a:p>
              <a:pPr algn="ctr"/>
              <a:r>
                <a:rPr lang="en-US" sz="2000" spc="-70" dirty="0">
                  <a:solidFill>
                    <a:schemeClr val="bg1"/>
                  </a:solidFill>
                </a:rPr>
                <a:t>Introduction</a:t>
              </a:r>
              <a:endParaRPr lang="en-GB" sz="2000" spc="-70" dirty="0">
                <a:solidFill>
                  <a:schemeClr val="bg1"/>
                </a:solidFill>
              </a:endParaRPr>
            </a:p>
          </p:txBody>
        </p:sp>
      </p:grpSp>
      <p:sp>
        <p:nvSpPr>
          <p:cNvPr id="3" name="Title 2"/>
          <p:cNvSpPr>
            <a:spLocks noGrp="1"/>
          </p:cNvSpPr>
          <p:nvPr>
            <p:ph type="title"/>
          </p:nvPr>
        </p:nvSpPr>
        <p:spPr/>
        <p:txBody>
          <a:bodyPr/>
          <a:lstStyle/>
          <a:p>
            <a:r>
              <a:rPr lang="en-US" dirty="0"/>
              <a:t>Agenda</a:t>
            </a:r>
            <a:endParaRPr lang="en-GB" dirty="0"/>
          </a:p>
        </p:txBody>
      </p:sp>
      <p:grpSp>
        <p:nvGrpSpPr>
          <p:cNvPr id="6" name="Group 5"/>
          <p:cNvGrpSpPr/>
          <p:nvPr/>
        </p:nvGrpSpPr>
        <p:grpSpPr>
          <a:xfrm>
            <a:off x="9660357" y="2876354"/>
            <a:ext cx="1179939" cy="1227654"/>
            <a:chOff x="9580345" y="2797018"/>
            <a:chExt cx="1179939" cy="1227654"/>
          </a:xfrm>
        </p:grpSpPr>
        <p:sp>
          <p:nvSpPr>
            <p:cNvPr id="25" name="TextBox 24"/>
            <p:cNvSpPr txBox="1"/>
            <p:nvPr/>
          </p:nvSpPr>
          <p:spPr>
            <a:xfrm>
              <a:off x="9580345" y="3716895"/>
              <a:ext cx="1179939" cy="307777"/>
            </a:xfrm>
            <a:prstGeom prst="rect">
              <a:avLst/>
            </a:prstGeom>
            <a:noFill/>
          </p:spPr>
          <p:txBody>
            <a:bodyPr wrap="none" lIns="0" tIns="0" rIns="0" bIns="0" rtlCol="0">
              <a:spAutoFit/>
            </a:bodyPr>
            <a:lstStyle/>
            <a:p>
              <a:pPr algn="ctr"/>
              <a:r>
                <a:rPr lang="en-US" sz="2000" spc="-70" dirty="0">
                  <a:solidFill>
                    <a:schemeClr val="bg1"/>
                  </a:solidFill>
                </a:rPr>
                <a:t>App events</a:t>
              </a:r>
              <a:endParaRPr lang="en-GB" sz="2000" spc="-70" dirty="0">
                <a:solidFill>
                  <a:schemeClr val="bg1"/>
                </a:solidFill>
              </a:endParaRPr>
            </a:p>
          </p:txBody>
        </p:sp>
        <p:pic>
          <p:nvPicPr>
            <p:cNvPr id="70" name="Picture 69"/>
            <p:cNvPicPr>
              <a:picLocks noChangeAspect="1"/>
            </p:cNvPicPr>
            <p:nvPr/>
          </p:nvPicPr>
          <p:blipFill>
            <a:blip r:embed="rId2"/>
            <a:stretch>
              <a:fillRect/>
            </a:stretch>
          </p:blipFill>
          <p:spPr>
            <a:xfrm>
              <a:off x="9878972" y="2797018"/>
              <a:ext cx="799118" cy="1034921"/>
            </a:xfrm>
            <a:prstGeom prst="rect">
              <a:avLst/>
            </a:prstGeom>
          </p:spPr>
        </p:pic>
      </p:grpSp>
      <p:grpSp>
        <p:nvGrpSpPr>
          <p:cNvPr id="2" name="Group 1"/>
          <p:cNvGrpSpPr/>
          <p:nvPr/>
        </p:nvGrpSpPr>
        <p:grpSpPr>
          <a:xfrm>
            <a:off x="3431131" y="2876354"/>
            <a:ext cx="2259913" cy="1434591"/>
            <a:chOff x="3395535" y="2843213"/>
            <a:chExt cx="2259913" cy="1434591"/>
          </a:xfrm>
        </p:grpSpPr>
        <p:sp>
          <p:nvSpPr>
            <p:cNvPr id="23" name="TextBox 22"/>
            <p:cNvSpPr txBox="1"/>
            <p:nvPr/>
          </p:nvSpPr>
          <p:spPr>
            <a:xfrm>
              <a:off x="3924916" y="3662251"/>
              <a:ext cx="1125308" cy="615553"/>
            </a:xfrm>
            <a:prstGeom prst="rect">
              <a:avLst/>
            </a:prstGeom>
            <a:noFill/>
          </p:spPr>
          <p:txBody>
            <a:bodyPr wrap="none" lIns="0" tIns="0" rIns="0" bIns="0" rtlCol="0">
              <a:spAutoFit/>
            </a:bodyPr>
            <a:lstStyle/>
            <a:p>
              <a:pPr algn="ctr"/>
              <a:r>
                <a:rPr lang="en-US" sz="2000" spc="-70" dirty="0">
                  <a:solidFill>
                    <a:schemeClr val="bg1"/>
                  </a:solidFill>
                </a:rPr>
                <a:t>Remote </a:t>
              </a:r>
              <a:br>
                <a:rPr lang="en-US" sz="2000" spc="-70" dirty="0">
                  <a:solidFill>
                    <a:schemeClr val="bg1"/>
                  </a:solidFill>
                </a:rPr>
              </a:br>
              <a:r>
                <a:rPr lang="en-US" sz="2000" spc="-70" dirty="0">
                  <a:solidFill>
                    <a:schemeClr val="bg1"/>
                  </a:solidFill>
                </a:rPr>
                <a:t>Timer Jobs</a:t>
              </a:r>
              <a:endParaRPr lang="en-GB" sz="2000" spc="-70" dirty="0">
                <a:solidFill>
                  <a:schemeClr val="bg1"/>
                </a:solidFill>
              </a:endParaRPr>
            </a:p>
          </p:txBody>
        </p:sp>
        <p:pic>
          <p:nvPicPr>
            <p:cNvPr id="71" name="Picture 70"/>
            <p:cNvPicPr>
              <a:picLocks noChangeAspect="1"/>
            </p:cNvPicPr>
            <p:nvPr/>
          </p:nvPicPr>
          <p:blipFill>
            <a:blip r:embed="rId3"/>
            <a:stretch>
              <a:fillRect/>
            </a:stretch>
          </p:blipFill>
          <p:spPr>
            <a:xfrm>
              <a:off x="3395535" y="2843213"/>
              <a:ext cx="2259913" cy="826613"/>
            </a:xfrm>
            <a:prstGeom prst="rect">
              <a:avLst/>
            </a:prstGeom>
          </p:spPr>
        </p:pic>
      </p:grpSp>
      <p:grpSp>
        <p:nvGrpSpPr>
          <p:cNvPr id="4" name="Group 3"/>
          <p:cNvGrpSpPr/>
          <p:nvPr/>
        </p:nvGrpSpPr>
        <p:grpSpPr>
          <a:xfrm>
            <a:off x="6584506" y="2733562"/>
            <a:ext cx="2285299" cy="1771875"/>
            <a:chOff x="6596032" y="2737644"/>
            <a:chExt cx="2285299" cy="1771875"/>
          </a:xfrm>
        </p:grpSpPr>
        <p:sp>
          <p:nvSpPr>
            <p:cNvPr id="24" name="TextBox 23"/>
            <p:cNvSpPr txBox="1"/>
            <p:nvPr/>
          </p:nvSpPr>
          <p:spPr>
            <a:xfrm>
              <a:off x="7422277" y="3724595"/>
              <a:ext cx="1459054" cy="615553"/>
            </a:xfrm>
            <a:prstGeom prst="rect">
              <a:avLst/>
            </a:prstGeom>
            <a:noFill/>
          </p:spPr>
          <p:txBody>
            <a:bodyPr wrap="none" lIns="0" tIns="0" rIns="0" bIns="0" rtlCol="0">
              <a:spAutoFit/>
            </a:bodyPr>
            <a:lstStyle/>
            <a:p>
              <a:pPr algn="ctr"/>
              <a:r>
                <a:rPr lang="en-US" sz="2000" spc="-70" dirty="0">
                  <a:solidFill>
                    <a:schemeClr val="bg1"/>
                  </a:solidFill>
                </a:rPr>
                <a:t>Remote event</a:t>
              </a:r>
              <a:br>
                <a:rPr lang="en-US" sz="2000" spc="-70" dirty="0">
                  <a:solidFill>
                    <a:schemeClr val="bg1"/>
                  </a:solidFill>
                </a:rPr>
              </a:br>
              <a:r>
                <a:rPr lang="en-US" sz="2000" spc="-70" dirty="0">
                  <a:solidFill>
                    <a:schemeClr val="bg1"/>
                  </a:solidFill>
                </a:rPr>
                <a:t>receivers</a:t>
              </a:r>
              <a:endParaRPr lang="en-GB" sz="2000" spc="-70" dirty="0">
                <a:solidFill>
                  <a:schemeClr val="bg1"/>
                </a:solidFill>
              </a:endParaRPr>
            </a:p>
          </p:txBody>
        </p:sp>
        <p:pic>
          <p:nvPicPr>
            <p:cNvPr id="72" name="Picture 71"/>
            <p:cNvPicPr>
              <a:picLocks noChangeAspect="1"/>
            </p:cNvPicPr>
            <p:nvPr/>
          </p:nvPicPr>
          <p:blipFill>
            <a:blip r:embed="rId4"/>
            <a:stretch>
              <a:fillRect/>
            </a:stretch>
          </p:blipFill>
          <p:spPr>
            <a:xfrm>
              <a:off x="6596032" y="2737644"/>
              <a:ext cx="1890000" cy="1771875"/>
            </a:xfrm>
            <a:prstGeom prst="rect">
              <a:avLst/>
            </a:prstGeom>
          </p:spPr>
        </p:pic>
      </p:grpSp>
    </p:spTree>
    <p:extLst>
      <p:ext uri="{BB962C8B-B14F-4D97-AF65-F5344CB8AC3E}">
        <p14:creationId xmlns:p14="http://schemas.microsoft.com/office/powerpoint/2010/main" val="2584667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42" presetClass="entr" presetSubtype="0" fill="hold" nodeType="withEffect">
                                  <p:stCondLst>
                                    <p:cond delay="1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1000"/>
                                        <p:tgtEl>
                                          <p:spTgt spid="14"/>
                                        </p:tgtEl>
                                      </p:cBhvr>
                                    </p:animEffect>
                                    <p:anim calcmode="lin" valueType="num">
                                      <p:cBhvr>
                                        <p:cTn id="11" dur="1000" fill="hold"/>
                                        <p:tgtEl>
                                          <p:spTgt spid="14"/>
                                        </p:tgtEl>
                                        <p:attrNameLst>
                                          <p:attrName>ppt_x</p:attrName>
                                        </p:attrNameLst>
                                      </p:cBhvr>
                                      <p:tavLst>
                                        <p:tav tm="0">
                                          <p:val>
                                            <p:strVal val="#ppt_x"/>
                                          </p:val>
                                        </p:tav>
                                        <p:tav tm="100000">
                                          <p:val>
                                            <p:strVal val="#ppt_x"/>
                                          </p:val>
                                        </p:tav>
                                      </p:tavLst>
                                    </p:anim>
                                    <p:anim calcmode="lin" valueType="num">
                                      <p:cBhvr>
                                        <p:cTn id="12" dur="1000" fill="hold"/>
                                        <p:tgtEl>
                                          <p:spTgt spid="14"/>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Remote event receivers</a:t>
            </a:r>
            <a:endParaRPr lang="en-GB" dirty="0"/>
          </a:p>
        </p:txBody>
      </p:sp>
      <p:grpSp>
        <p:nvGrpSpPr>
          <p:cNvPr id="3" name="Group 2"/>
          <p:cNvGrpSpPr/>
          <p:nvPr/>
        </p:nvGrpSpPr>
        <p:grpSpPr>
          <a:xfrm>
            <a:off x="6648073" y="1861669"/>
            <a:ext cx="1995195" cy="1307309"/>
            <a:chOff x="4395610" y="3071229"/>
            <a:chExt cx="1995195" cy="1307309"/>
          </a:xfrm>
        </p:grpSpPr>
        <p:sp>
          <p:nvSpPr>
            <p:cNvPr id="4" name="Rectangle 3"/>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5" name="Picture 4"/>
            <p:cNvPicPr>
              <a:picLocks noChangeAspect="1"/>
            </p:cNvPicPr>
            <p:nvPr/>
          </p:nvPicPr>
          <p:blipFill>
            <a:blip r:embed="rId2"/>
            <a:stretch>
              <a:fillRect/>
            </a:stretch>
          </p:blipFill>
          <p:spPr>
            <a:xfrm>
              <a:off x="5246592" y="3476941"/>
              <a:ext cx="529349" cy="417312"/>
            </a:xfrm>
            <a:prstGeom prst="rect">
              <a:avLst/>
            </a:prstGeom>
          </p:spPr>
        </p:pic>
        <p:pic>
          <p:nvPicPr>
            <p:cNvPr id="6" name="Picture 5"/>
            <p:cNvPicPr>
              <a:picLocks noChangeAspect="1"/>
            </p:cNvPicPr>
            <p:nvPr/>
          </p:nvPicPr>
          <p:blipFill>
            <a:blip r:embed="rId2"/>
            <a:stretch>
              <a:fillRect/>
            </a:stretch>
          </p:blipFill>
          <p:spPr>
            <a:xfrm>
              <a:off x="5581574" y="3585493"/>
              <a:ext cx="556200" cy="438480"/>
            </a:xfrm>
            <a:prstGeom prst="rect">
              <a:avLst/>
            </a:prstGeom>
          </p:spPr>
        </p:pic>
        <p:pic>
          <p:nvPicPr>
            <p:cNvPr id="7" name="Picture 6"/>
            <p:cNvPicPr>
              <a:picLocks noChangeAspect="1"/>
            </p:cNvPicPr>
            <p:nvPr/>
          </p:nvPicPr>
          <p:blipFill>
            <a:blip r:embed="rId3"/>
            <a:stretch>
              <a:fillRect/>
            </a:stretch>
          </p:blipFill>
          <p:spPr>
            <a:xfrm>
              <a:off x="5970309" y="3700199"/>
              <a:ext cx="420496" cy="432326"/>
            </a:xfrm>
            <a:prstGeom prst="rect">
              <a:avLst/>
            </a:prstGeom>
          </p:spPr>
        </p:pic>
        <p:pic>
          <p:nvPicPr>
            <p:cNvPr id="8" name="Picture 7"/>
            <p:cNvPicPr>
              <a:picLocks noChangeAspect="1"/>
            </p:cNvPicPr>
            <p:nvPr/>
          </p:nvPicPr>
          <p:blipFill>
            <a:blip r:embed="rId4"/>
            <a:stretch>
              <a:fillRect/>
            </a:stretch>
          </p:blipFill>
          <p:spPr>
            <a:xfrm>
              <a:off x="4893565" y="3772769"/>
              <a:ext cx="688009" cy="605769"/>
            </a:xfrm>
            <a:prstGeom prst="rect">
              <a:avLst/>
            </a:prstGeom>
          </p:spPr>
        </p:pic>
      </p:grpSp>
      <p:grpSp>
        <p:nvGrpSpPr>
          <p:cNvPr id="22" name="Group 21"/>
          <p:cNvGrpSpPr/>
          <p:nvPr/>
        </p:nvGrpSpPr>
        <p:grpSpPr>
          <a:xfrm>
            <a:off x="6841911" y="4312149"/>
            <a:ext cx="1553509" cy="1192608"/>
            <a:chOff x="4970829" y="1575361"/>
            <a:chExt cx="1553509" cy="1192608"/>
          </a:xfrm>
        </p:grpSpPr>
        <p:sp>
          <p:nvSpPr>
            <p:cNvPr id="23" name="Rectangle 22"/>
            <p:cNvSpPr/>
            <p:nvPr/>
          </p:nvSpPr>
          <p:spPr bwMode="auto">
            <a:xfrm>
              <a:off x="4970829" y="1720714"/>
              <a:ext cx="1332872" cy="858104"/>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Access Control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System</a:t>
              </a:r>
            </a:p>
          </p:txBody>
        </p:sp>
        <p:grpSp>
          <p:nvGrpSpPr>
            <p:cNvPr id="24" name="Group 23"/>
            <p:cNvGrpSpPr/>
            <p:nvPr/>
          </p:nvGrpSpPr>
          <p:grpSpPr>
            <a:xfrm>
              <a:off x="5743393" y="1999486"/>
              <a:ext cx="603206" cy="768483"/>
              <a:chOff x="5687594" y="2277853"/>
              <a:chExt cx="603206" cy="768483"/>
            </a:xfrm>
          </p:grpSpPr>
          <p:pic>
            <p:nvPicPr>
              <p:cNvPr id="26" name="Picture 25"/>
              <p:cNvPicPr>
                <a:picLocks noChangeAspect="1"/>
              </p:cNvPicPr>
              <p:nvPr/>
            </p:nvPicPr>
            <p:blipFill>
              <a:blip r:embed="rId5"/>
              <a:stretch>
                <a:fillRect/>
              </a:stretch>
            </p:blipFill>
            <p:spPr>
              <a:xfrm>
                <a:off x="5687594" y="2277853"/>
                <a:ext cx="409685" cy="720000"/>
              </a:xfrm>
              <a:prstGeom prst="rect">
                <a:avLst/>
              </a:prstGeom>
            </p:spPr>
          </p:pic>
          <p:pic>
            <p:nvPicPr>
              <p:cNvPr id="27" name="Picture 26"/>
              <p:cNvPicPr>
                <a:picLocks noChangeAspect="1"/>
              </p:cNvPicPr>
              <p:nvPr/>
            </p:nvPicPr>
            <p:blipFill>
              <a:blip r:embed="rId6"/>
              <a:stretch>
                <a:fillRect/>
              </a:stretch>
            </p:blipFill>
            <p:spPr>
              <a:xfrm>
                <a:off x="5904379" y="2659499"/>
                <a:ext cx="386421" cy="386837"/>
              </a:xfrm>
              <a:prstGeom prst="rect">
                <a:avLst/>
              </a:prstGeom>
            </p:spPr>
          </p:pic>
        </p:grpSp>
        <p:pic>
          <p:nvPicPr>
            <p:cNvPr id="25" name="Picture 24"/>
            <p:cNvPicPr>
              <a:picLocks noChangeAspect="1"/>
            </p:cNvPicPr>
            <p:nvPr/>
          </p:nvPicPr>
          <p:blipFill>
            <a:blip r:embed="rId3"/>
            <a:stretch>
              <a:fillRect/>
            </a:stretch>
          </p:blipFill>
          <p:spPr>
            <a:xfrm>
              <a:off x="6103842" y="1575361"/>
              <a:ext cx="420496" cy="432326"/>
            </a:xfrm>
            <a:prstGeom prst="rect">
              <a:avLst/>
            </a:prstGeom>
          </p:spPr>
        </p:pic>
      </p:grpSp>
      <p:grpSp>
        <p:nvGrpSpPr>
          <p:cNvPr id="28" name="Group 27"/>
          <p:cNvGrpSpPr/>
          <p:nvPr/>
        </p:nvGrpSpPr>
        <p:grpSpPr>
          <a:xfrm>
            <a:off x="10039160" y="3497655"/>
            <a:ext cx="1421815" cy="1031998"/>
            <a:chOff x="4856838" y="4180432"/>
            <a:chExt cx="1421815" cy="1031998"/>
          </a:xfrm>
        </p:grpSpPr>
        <p:sp>
          <p:nvSpPr>
            <p:cNvPr id="29" name="Rectangle 28"/>
            <p:cNvSpPr/>
            <p:nvPr/>
          </p:nvSpPr>
          <p:spPr bwMode="auto">
            <a:xfrm>
              <a:off x="4856838" y="4180432"/>
              <a:ext cx="1273402" cy="772595"/>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LOB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System</a:t>
              </a:r>
            </a:p>
          </p:txBody>
        </p:sp>
        <p:grpSp>
          <p:nvGrpSpPr>
            <p:cNvPr id="30" name="Group 29"/>
            <p:cNvGrpSpPr/>
            <p:nvPr/>
          </p:nvGrpSpPr>
          <p:grpSpPr>
            <a:xfrm>
              <a:off x="5593097" y="4265625"/>
              <a:ext cx="685556" cy="946805"/>
              <a:chOff x="5593097" y="4265625"/>
              <a:chExt cx="685556" cy="946805"/>
            </a:xfrm>
          </p:grpSpPr>
          <p:pic>
            <p:nvPicPr>
              <p:cNvPr id="31" name="Picture 30"/>
              <p:cNvPicPr>
                <a:picLocks noChangeAspect="1"/>
              </p:cNvPicPr>
              <p:nvPr/>
            </p:nvPicPr>
            <p:blipFill>
              <a:blip r:embed="rId5"/>
              <a:stretch>
                <a:fillRect/>
              </a:stretch>
            </p:blipFill>
            <p:spPr>
              <a:xfrm>
                <a:off x="5593097" y="4265625"/>
                <a:ext cx="477423" cy="839046"/>
              </a:xfrm>
              <a:prstGeom prst="rect">
                <a:avLst/>
              </a:prstGeom>
            </p:spPr>
          </p:pic>
          <p:pic>
            <p:nvPicPr>
              <p:cNvPr id="32" name="Picture 31"/>
              <p:cNvPicPr>
                <a:picLocks noChangeAspect="1"/>
              </p:cNvPicPr>
              <p:nvPr/>
            </p:nvPicPr>
            <p:blipFill>
              <a:blip r:embed="rId7"/>
              <a:stretch>
                <a:fillRect/>
              </a:stretch>
            </p:blipFill>
            <p:spPr>
              <a:xfrm>
                <a:off x="5776387" y="4728961"/>
                <a:ext cx="502266" cy="483469"/>
              </a:xfrm>
              <a:prstGeom prst="rect">
                <a:avLst/>
              </a:prstGeom>
            </p:spPr>
          </p:pic>
        </p:grpSp>
      </p:grpSp>
      <p:grpSp>
        <p:nvGrpSpPr>
          <p:cNvPr id="85" name="Group 84"/>
          <p:cNvGrpSpPr/>
          <p:nvPr/>
        </p:nvGrpSpPr>
        <p:grpSpPr>
          <a:xfrm>
            <a:off x="1172874" y="3033740"/>
            <a:ext cx="1143338" cy="1442221"/>
            <a:chOff x="1112188" y="4100696"/>
            <a:chExt cx="1143338" cy="1442221"/>
          </a:xfrm>
        </p:grpSpPr>
        <p:sp>
          <p:nvSpPr>
            <p:cNvPr id="34" name="TextBox 33"/>
            <p:cNvSpPr txBox="1"/>
            <p:nvPr/>
          </p:nvSpPr>
          <p:spPr>
            <a:xfrm>
              <a:off x="1397064" y="5296696"/>
              <a:ext cx="450251" cy="246221"/>
            </a:xfrm>
            <a:prstGeom prst="rect">
              <a:avLst/>
            </a:prstGeom>
            <a:noFill/>
          </p:spPr>
          <p:txBody>
            <a:bodyPr wrap="none" lIns="0" tIns="0" rIns="0" bIns="0" rtlCol="0">
              <a:spAutoFit/>
            </a:bodyPr>
            <a:lstStyle/>
            <a:p>
              <a:pPr algn="ctr"/>
              <a:r>
                <a:rPr lang="en-US" sz="1600" spc="-70" dirty="0">
                  <a:gradFill>
                    <a:gsLst>
                      <a:gs pos="2917">
                        <a:schemeClr val="bg2"/>
                      </a:gs>
                      <a:gs pos="95000">
                        <a:schemeClr val="bg2"/>
                      </a:gs>
                    </a:gsLst>
                    <a:lin ang="5400000" scaled="0"/>
                  </a:gradFill>
                </a:rPr>
                <a:t>Users</a:t>
              </a:r>
            </a:p>
          </p:txBody>
        </p:sp>
        <p:grpSp>
          <p:nvGrpSpPr>
            <p:cNvPr id="36" name="Group 35"/>
            <p:cNvGrpSpPr/>
            <p:nvPr/>
          </p:nvGrpSpPr>
          <p:grpSpPr>
            <a:xfrm>
              <a:off x="1112188" y="4552393"/>
              <a:ext cx="981842" cy="801141"/>
              <a:chOff x="6165183" y="5245863"/>
              <a:chExt cx="1297147" cy="1058417"/>
            </a:xfrm>
          </p:grpSpPr>
          <p:pic>
            <p:nvPicPr>
              <p:cNvPr id="38" name="Picture 37"/>
              <p:cNvPicPr>
                <a:picLocks noChangeAspect="1"/>
              </p:cNvPicPr>
              <p:nvPr/>
            </p:nvPicPr>
            <p:blipFill>
              <a:blip r:embed="rId8"/>
              <a:stretch>
                <a:fillRect/>
              </a:stretch>
            </p:blipFill>
            <p:spPr>
              <a:xfrm>
                <a:off x="6323888" y="5245863"/>
                <a:ext cx="584136" cy="794398"/>
              </a:xfrm>
              <a:prstGeom prst="rect">
                <a:avLst/>
              </a:prstGeom>
            </p:spPr>
          </p:pic>
          <p:pic>
            <p:nvPicPr>
              <p:cNvPr id="39" name="Picture 38"/>
              <p:cNvPicPr>
                <a:picLocks noChangeAspect="1"/>
              </p:cNvPicPr>
              <p:nvPr/>
            </p:nvPicPr>
            <p:blipFill>
              <a:blip r:embed="rId9"/>
              <a:stretch>
                <a:fillRect/>
              </a:stretch>
            </p:blipFill>
            <p:spPr>
              <a:xfrm>
                <a:off x="6671127" y="5707784"/>
                <a:ext cx="791203" cy="528038"/>
              </a:xfrm>
              <a:prstGeom prst="rect">
                <a:avLst/>
              </a:prstGeom>
            </p:spPr>
          </p:pic>
          <p:pic>
            <p:nvPicPr>
              <p:cNvPr id="40" name="Picture 39"/>
              <p:cNvPicPr>
                <a:picLocks noChangeAspect="1"/>
              </p:cNvPicPr>
              <p:nvPr/>
            </p:nvPicPr>
            <p:blipFill>
              <a:blip r:embed="rId10"/>
              <a:stretch>
                <a:fillRect/>
              </a:stretch>
            </p:blipFill>
            <p:spPr>
              <a:xfrm>
                <a:off x="6165183" y="5649730"/>
                <a:ext cx="399572" cy="654550"/>
              </a:xfrm>
              <a:prstGeom prst="rect">
                <a:avLst/>
              </a:prstGeom>
            </p:spPr>
          </p:pic>
        </p:grpSp>
        <p:pic>
          <p:nvPicPr>
            <p:cNvPr id="37" name="Picture 36"/>
            <p:cNvPicPr>
              <a:picLocks noChangeAspect="1"/>
            </p:cNvPicPr>
            <p:nvPr/>
          </p:nvPicPr>
          <p:blipFill>
            <a:blip r:embed="rId11"/>
            <a:stretch>
              <a:fillRect/>
            </a:stretch>
          </p:blipFill>
          <p:spPr>
            <a:xfrm>
              <a:off x="1439105" y="4100696"/>
              <a:ext cx="816421" cy="785865"/>
            </a:xfrm>
            <a:prstGeom prst="rect">
              <a:avLst/>
            </a:prstGeom>
          </p:spPr>
        </p:pic>
      </p:grpSp>
      <p:grpSp>
        <p:nvGrpSpPr>
          <p:cNvPr id="42" name="Group 41"/>
          <p:cNvGrpSpPr/>
          <p:nvPr/>
        </p:nvGrpSpPr>
        <p:grpSpPr>
          <a:xfrm>
            <a:off x="3350958" y="3378281"/>
            <a:ext cx="2192688" cy="2364348"/>
            <a:chOff x="2913143" y="2492656"/>
            <a:chExt cx="2192688" cy="2364348"/>
          </a:xfrm>
        </p:grpSpPr>
        <p:grpSp>
          <p:nvGrpSpPr>
            <p:cNvPr id="9" name="Group 8"/>
            <p:cNvGrpSpPr>
              <a:grpSpLocks noChangeAspect="1"/>
            </p:cNvGrpSpPr>
            <p:nvPr/>
          </p:nvGrpSpPr>
          <p:grpSpPr>
            <a:xfrm>
              <a:off x="3277907" y="2895739"/>
              <a:ext cx="1827924" cy="1961265"/>
              <a:chOff x="4383758" y="2092972"/>
              <a:chExt cx="2516893" cy="2700493"/>
            </a:xfrm>
          </p:grpSpPr>
          <p:sp>
            <p:nvSpPr>
              <p:cNvPr id="10" name="Rectangle 9"/>
              <p:cNvSpPr/>
              <p:nvPr/>
            </p:nvSpPr>
            <p:spPr bwMode="auto">
              <a:xfrm>
                <a:off x="4537411" y="2092972"/>
                <a:ext cx="2017543" cy="2418874"/>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algn="r" defTabSz="914099"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 Service</a:t>
                </a:r>
              </a:p>
            </p:txBody>
          </p:sp>
          <p:grpSp>
            <p:nvGrpSpPr>
              <p:cNvPr id="11" name="Group 10"/>
              <p:cNvGrpSpPr/>
              <p:nvPr/>
            </p:nvGrpSpPr>
            <p:grpSpPr>
              <a:xfrm>
                <a:off x="5421611" y="2886866"/>
                <a:ext cx="1479040" cy="1043909"/>
                <a:chOff x="4557447" y="1721445"/>
                <a:chExt cx="1479040" cy="1043909"/>
              </a:xfrm>
            </p:grpSpPr>
            <p:pic>
              <p:nvPicPr>
                <p:cNvPr id="19" name="Picture 18"/>
                <p:cNvPicPr>
                  <a:picLocks noChangeAspect="1"/>
                </p:cNvPicPr>
                <p:nvPr/>
              </p:nvPicPr>
              <p:blipFill>
                <a:blip r:embed="rId5"/>
                <a:stretch>
                  <a:fillRect/>
                </a:stretch>
              </p:blipFill>
              <p:spPr>
                <a:xfrm>
                  <a:off x="4557447" y="1902539"/>
                  <a:ext cx="477423" cy="839046"/>
                </a:xfrm>
                <a:prstGeom prst="rect">
                  <a:avLst/>
                </a:prstGeom>
              </p:spPr>
            </p:pic>
            <p:pic>
              <p:nvPicPr>
                <p:cNvPr id="20" name="Picture 19"/>
                <p:cNvPicPr>
                  <a:picLocks noChangeAspect="1"/>
                </p:cNvPicPr>
                <p:nvPr/>
              </p:nvPicPr>
              <p:blipFill>
                <a:blip r:embed="rId5"/>
                <a:stretch>
                  <a:fillRect/>
                </a:stretch>
              </p:blipFill>
              <p:spPr>
                <a:xfrm>
                  <a:off x="4869643" y="1721445"/>
                  <a:ext cx="477423" cy="839046"/>
                </a:xfrm>
                <a:prstGeom prst="rect">
                  <a:avLst/>
                </a:prstGeom>
              </p:spPr>
            </p:pic>
            <p:pic>
              <p:nvPicPr>
                <p:cNvPr id="21" name="Picture 20"/>
                <p:cNvPicPr>
                  <a:picLocks noChangeAspect="1"/>
                </p:cNvPicPr>
                <p:nvPr/>
              </p:nvPicPr>
              <p:blipFill>
                <a:blip r:embed="rId12"/>
                <a:stretch>
                  <a:fillRect/>
                </a:stretch>
              </p:blipFill>
              <p:spPr>
                <a:xfrm>
                  <a:off x="5153580" y="1902539"/>
                  <a:ext cx="882907" cy="862815"/>
                </a:xfrm>
                <a:prstGeom prst="rect">
                  <a:avLst/>
                </a:prstGeom>
              </p:spPr>
            </p:pic>
          </p:grpSp>
          <p:grpSp>
            <p:nvGrpSpPr>
              <p:cNvPr id="12" name="Group 11"/>
              <p:cNvGrpSpPr/>
              <p:nvPr/>
            </p:nvGrpSpPr>
            <p:grpSpPr>
              <a:xfrm>
                <a:off x="4880542" y="3820782"/>
                <a:ext cx="944427" cy="972683"/>
                <a:chOff x="3981885" y="2834055"/>
                <a:chExt cx="944427" cy="972683"/>
              </a:xfrm>
            </p:grpSpPr>
            <p:pic>
              <p:nvPicPr>
                <p:cNvPr id="16" name="Picture 15"/>
                <p:cNvPicPr>
                  <a:picLocks noChangeAspect="1"/>
                </p:cNvPicPr>
                <p:nvPr/>
              </p:nvPicPr>
              <p:blipFill>
                <a:blip r:embed="rId5"/>
                <a:stretch>
                  <a:fillRect/>
                </a:stretch>
              </p:blipFill>
              <p:spPr>
                <a:xfrm>
                  <a:off x="3981885" y="2967692"/>
                  <a:ext cx="477423" cy="839046"/>
                </a:xfrm>
                <a:prstGeom prst="rect">
                  <a:avLst/>
                </a:prstGeom>
              </p:spPr>
            </p:pic>
            <p:pic>
              <p:nvPicPr>
                <p:cNvPr id="17" name="Picture 16"/>
                <p:cNvPicPr>
                  <a:picLocks noChangeAspect="1"/>
                </p:cNvPicPr>
                <p:nvPr/>
              </p:nvPicPr>
              <p:blipFill>
                <a:blip r:embed="rId5"/>
                <a:stretch>
                  <a:fillRect/>
                </a:stretch>
              </p:blipFill>
              <p:spPr>
                <a:xfrm>
                  <a:off x="4269036" y="2834055"/>
                  <a:ext cx="477423" cy="839046"/>
                </a:xfrm>
                <a:prstGeom prst="rect">
                  <a:avLst/>
                </a:prstGeom>
              </p:spPr>
            </p:pic>
            <p:pic>
              <p:nvPicPr>
                <p:cNvPr id="18" name="Picture 17"/>
                <p:cNvPicPr>
                  <a:picLocks noChangeAspect="1"/>
                </p:cNvPicPr>
                <p:nvPr/>
              </p:nvPicPr>
              <p:blipFill>
                <a:blip r:embed="rId13"/>
                <a:stretch>
                  <a:fillRect/>
                </a:stretch>
              </p:blipFill>
              <p:spPr>
                <a:xfrm>
                  <a:off x="4480085" y="3260431"/>
                  <a:ext cx="446227" cy="456212"/>
                </a:xfrm>
                <a:prstGeom prst="rect">
                  <a:avLst/>
                </a:prstGeom>
              </p:spPr>
            </p:pic>
          </p:grpSp>
          <p:grpSp>
            <p:nvGrpSpPr>
              <p:cNvPr id="13" name="Group 12"/>
              <p:cNvGrpSpPr/>
              <p:nvPr/>
            </p:nvGrpSpPr>
            <p:grpSpPr>
              <a:xfrm>
                <a:off x="4383758" y="2988031"/>
                <a:ext cx="968998" cy="971748"/>
                <a:chOff x="3601101" y="2714202"/>
                <a:chExt cx="968998" cy="971748"/>
              </a:xfrm>
            </p:grpSpPr>
            <p:pic>
              <p:nvPicPr>
                <p:cNvPr id="14" name="Picture 13"/>
                <p:cNvPicPr>
                  <a:picLocks noChangeAspect="1"/>
                </p:cNvPicPr>
                <p:nvPr/>
              </p:nvPicPr>
              <p:blipFill>
                <a:blip r:embed="rId5"/>
                <a:stretch>
                  <a:fillRect/>
                </a:stretch>
              </p:blipFill>
              <p:spPr>
                <a:xfrm>
                  <a:off x="3601101" y="2846904"/>
                  <a:ext cx="477423" cy="839046"/>
                </a:xfrm>
                <a:prstGeom prst="rect">
                  <a:avLst/>
                </a:prstGeom>
              </p:spPr>
            </p:pic>
            <p:pic>
              <p:nvPicPr>
                <p:cNvPr id="15" name="Picture 14"/>
                <p:cNvPicPr>
                  <a:picLocks noChangeAspect="1"/>
                </p:cNvPicPr>
                <p:nvPr/>
              </p:nvPicPr>
              <p:blipFill>
                <a:blip r:embed="rId14"/>
                <a:stretch>
                  <a:fillRect/>
                </a:stretch>
              </p:blipFill>
              <p:spPr>
                <a:xfrm>
                  <a:off x="3875612" y="2714202"/>
                  <a:ext cx="694487" cy="898458"/>
                </a:xfrm>
                <a:prstGeom prst="rect">
                  <a:avLst/>
                </a:prstGeom>
              </p:spPr>
            </p:pic>
          </p:grpSp>
        </p:grpSp>
        <p:pic>
          <p:nvPicPr>
            <p:cNvPr id="41" name="Picture 40"/>
            <p:cNvPicPr>
              <a:picLocks noChangeAspect="1"/>
            </p:cNvPicPr>
            <p:nvPr/>
          </p:nvPicPr>
          <p:blipFill>
            <a:blip r:embed="rId15"/>
            <a:stretch>
              <a:fillRect/>
            </a:stretch>
          </p:blipFill>
          <p:spPr>
            <a:xfrm>
              <a:off x="2913143" y="2492656"/>
              <a:ext cx="1137727" cy="1052450"/>
            </a:xfrm>
            <a:prstGeom prst="rect">
              <a:avLst/>
            </a:prstGeom>
          </p:spPr>
        </p:pic>
      </p:grpSp>
      <p:cxnSp>
        <p:nvCxnSpPr>
          <p:cNvPr id="43" name="Straight Arrow Connector 42"/>
          <p:cNvCxnSpPr/>
          <p:nvPr/>
        </p:nvCxnSpPr>
        <p:spPr>
          <a:xfrm>
            <a:off x="2266308" y="3900673"/>
            <a:ext cx="1045698" cy="13601"/>
          </a:xfrm>
          <a:prstGeom prst="straightConnector1">
            <a:avLst/>
          </a:prstGeom>
          <a:ln w="53975">
            <a:solidFill>
              <a:schemeClr val="tx1">
                <a:lumMod val="65000"/>
                <a:lumOff val="35000"/>
              </a:schemeClr>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47" name="Straight Arrow Connector 46"/>
          <p:cNvCxnSpPr/>
          <p:nvPr/>
        </p:nvCxnSpPr>
        <p:spPr>
          <a:xfrm flipV="1">
            <a:off x="5418112" y="4861278"/>
            <a:ext cx="1323253" cy="13691"/>
          </a:xfrm>
          <a:prstGeom prst="straightConnector1">
            <a:avLst/>
          </a:prstGeom>
          <a:ln w="53975">
            <a:solidFill>
              <a:schemeClr val="tx1">
                <a:lumMod val="65000"/>
                <a:lumOff val="35000"/>
              </a:schemeClr>
            </a:solidFill>
            <a:prstDash val="solid"/>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49" name="Straight Arrow Connector 48"/>
          <p:cNvCxnSpPr/>
          <p:nvPr/>
        </p:nvCxnSpPr>
        <p:spPr>
          <a:xfrm flipV="1">
            <a:off x="4488685" y="2476038"/>
            <a:ext cx="2001819" cy="908033"/>
          </a:xfrm>
          <a:prstGeom prst="straightConnector1">
            <a:avLst/>
          </a:prstGeom>
          <a:ln w="53975">
            <a:solidFill>
              <a:schemeClr val="tx1">
                <a:lumMod val="65000"/>
                <a:lumOff val="35000"/>
              </a:schemeClr>
            </a:solidFill>
            <a:prstDash val="solid"/>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4" name="Straight Arrow Connector 53"/>
          <p:cNvCxnSpPr/>
          <p:nvPr/>
        </p:nvCxnSpPr>
        <p:spPr>
          <a:xfrm flipH="1" flipV="1">
            <a:off x="7623517" y="3186782"/>
            <a:ext cx="14039" cy="1243949"/>
          </a:xfrm>
          <a:prstGeom prst="straightConnector1">
            <a:avLst/>
          </a:prstGeom>
          <a:ln w="53975">
            <a:solidFill>
              <a:schemeClr val="tx1">
                <a:lumMod val="65000"/>
                <a:lumOff val="35000"/>
              </a:schemeClr>
            </a:solidFill>
            <a:prstDash val="solid"/>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p:nvPr/>
        </p:nvCxnSpPr>
        <p:spPr>
          <a:xfrm>
            <a:off x="8692536" y="2516484"/>
            <a:ext cx="1566311" cy="812961"/>
          </a:xfrm>
          <a:prstGeom prst="straightConnector1">
            <a:avLst/>
          </a:prstGeom>
          <a:ln w="53975">
            <a:solidFill>
              <a:schemeClr val="tx1">
                <a:lumMod val="65000"/>
                <a:lumOff val="35000"/>
              </a:schemeClr>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61" name="Group 60"/>
          <p:cNvGrpSpPr/>
          <p:nvPr/>
        </p:nvGrpSpPr>
        <p:grpSpPr>
          <a:xfrm>
            <a:off x="2285853" y="3838449"/>
            <a:ext cx="514401" cy="514401"/>
            <a:chOff x="492" y="17985"/>
            <a:chExt cx="524853" cy="524853"/>
          </a:xfrm>
        </p:grpSpPr>
        <p:sp>
          <p:nvSpPr>
            <p:cNvPr id="62" name="Oval 6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3" name="Oval 4"/>
            <p:cNvSpPr/>
            <p:nvPr/>
          </p:nvSpPr>
          <p:spPr>
            <a:xfrm>
              <a:off x="91491" y="108984"/>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1</a:t>
              </a:r>
            </a:p>
          </p:txBody>
        </p:sp>
      </p:grpSp>
      <p:grpSp>
        <p:nvGrpSpPr>
          <p:cNvPr id="64" name="Group 63"/>
          <p:cNvGrpSpPr/>
          <p:nvPr/>
        </p:nvGrpSpPr>
        <p:grpSpPr>
          <a:xfrm>
            <a:off x="5803312" y="4728230"/>
            <a:ext cx="514401" cy="514401"/>
            <a:chOff x="492" y="17985"/>
            <a:chExt cx="524853" cy="524853"/>
          </a:xfrm>
        </p:grpSpPr>
        <p:sp>
          <p:nvSpPr>
            <p:cNvPr id="65" name="Oval 6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6" name="Oval 4"/>
            <p:cNvSpPr/>
            <p:nvPr/>
          </p:nvSpPr>
          <p:spPr>
            <a:xfrm>
              <a:off x="91491" y="108984"/>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grpSp>
        <p:nvGrpSpPr>
          <p:cNvPr id="67" name="Group 66"/>
          <p:cNvGrpSpPr/>
          <p:nvPr/>
        </p:nvGrpSpPr>
        <p:grpSpPr>
          <a:xfrm>
            <a:off x="5223035" y="2544257"/>
            <a:ext cx="514401" cy="514401"/>
            <a:chOff x="492" y="17985"/>
            <a:chExt cx="524853" cy="524853"/>
          </a:xfrm>
        </p:grpSpPr>
        <p:sp>
          <p:nvSpPr>
            <p:cNvPr id="68" name="Oval 6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9" name="Oval 4"/>
            <p:cNvSpPr/>
            <p:nvPr/>
          </p:nvSpPr>
          <p:spPr>
            <a:xfrm>
              <a:off x="91491" y="108984"/>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3</a:t>
              </a:r>
            </a:p>
          </p:txBody>
        </p:sp>
      </p:grpSp>
      <p:grpSp>
        <p:nvGrpSpPr>
          <p:cNvPr id="70" name="Group 69"/>
          <p:cNvGrpSpPr/>
          <p:nvPr/>
        </p:nvGrpSpPr>
        <p:grpSpPr>
          <a:xfrm>
            <a:off x="9121029" y="2427492"/>
            <a:ext cx="514401" cy="514401"/>
            <a:chOff x="492" y="17985"/>
            <a:chExt cx="524853" cy="524853"/>
          </a:xfrm>
        </p:grpSpPr>
        <p:sp>
          <p:nvSpPr>
            <p:cNvPr id="71" name="Oval 70"/>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Oval 4"/>
            <p:cNvSpPr/>
            <p:nvPr/>
          </p:nvSpPr>
          <p:spPr>
            <a:xfrm>
              <a:off x="91491" y="108984"/>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4</a:t>
              </a:r>
            </a:p>
          </p:txBody>
        </p:sp>
      </p:grpSp>
    </p:spTree>
    <p:extLst>
      <p:ext uri="{BB962C8B-B14F-4D97-AF65-F5344CB8AC3E}">
        <p14:creationId xmlns:p14="http://schemas.microsoft.com/office/powerpoint/2010/main" val="7308697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1000"/>
                                        <p:tgtEl>
                                          <p:spTgt spid="61"/>
                                        </p:tgtEl>
                                      </p:cBhvr>
                                    </p:animEffect>
                                    <p:anim calcmode="lin" valueType="num">
                                      <p:cBhvr>
                                        <p:cTn id="8" dur="1000" fill="hold"/>
                                        <p:tgtEl>
                                          <p:spTgt spid="61"/>
                                        </p:tgtEl>
                                        <p:attrNameLst>
                                          <p:attrName>ppt_x</p:attrName>
                                        </p:attrNameLst>
                                      </p:cBhvr>
                                      <p:tavLst>
                                        <p:tav tm="0">
                                          <p:val>
                                            <p:strVal val="#ppt_x"/>
                                          </p:val>
                                        </p:tav>
                                        <p:tav tm="100000">
                                          <p:val>
                                            <p:strVal val="#ppt_x"/>
                                          </p:val>
                                        </p:tav>
                                      </p:tavLst>
                                    </p:anim>
                                    <p:anim calcmode="lin" valueType="num">
                                      <p:cBhvr>
                                        <p:cTn id="9" dur="1000" fill="hold"/>
                                        <p:tgtEl>
                                          <p:spTgt spid="6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1000"/>
                                        <p:tgtEl>
                                          <p:spTgt spid="64"/>
                                        </p:tgtEl>
                                      </p:cBhvr>
                                    </p:animEffect>
                                    <p:anim calcmode="lin" valueType="num">
                                      <p:cBhvr>
                                        <p:cTn id="20" dur="1000" fill="hold"/>
                                        <p:tgtEl>
                                          <p:spTgt spid="64"/>
                                        </p:tgtEl>
                                        <p:attrNameLst>
                                          <p:attrName>ppt_x</p:attrName>
                                        </p:attrNameLst>
                                      </p:cBhvr>
                                      <p:tavLst>
                                        <p:tav tm="0">
                                          <p:val>
                                            <p:strVal val="#ppt_x"/>
                                          </p:val>
                                        </p:tav>
                                        <p:tav tm="100000">
                                          <p:val>
                                            <p:strVal val="#ppt_x"/>
                                          </p:val>
                                        </p:tav>
                                      </p:tavLst>
                                    </p:anim>
                                    <p:anim calcmode="lin" valueType="num">
                                      <p:cBhvr>
                                        <p:cTn id="21" dur="1000" fill="hold"/>
                                        <p:tgtEl>
                                          <p:spTgt spid="64"/>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1000"/>
                                        <p:tgtEl>
                                          <p:spTgt spid="47"/>
                                        </p:tgtEl>
                                      </p:cBhvr>
                                    </p:animEffect>
                                    <p:anim calcmode="lin" valueType="num">
                                      <p:cBhvr>
                                        <p:cTn id="25" dur="1000" fill="hold"/>
                                        <p:tgtEl>
                                          <p:spTgt spid="47"/>
                                        </p:tgtEl>
                                        <p:attrNameLst>
                                          <p:attrName>ppt_x</p:attrName>
                                        </p:attrNameLst>
                                      </p:cBhvr>
                                      <p:tavLst>
                                        <p:tav tm="0">
                                          <p:val>
                                            <p:strVal val="#ppt_x"/>
                                          </p:val>
                                        </p:tav>
                                        <p:tav tm="100000">
                                          <p:val>
                                            <p:strVal val="#ppt_x"/>
                                          </p:val>
                                        </p:tav>
                                      </p:tavLst>
                                    </p:anim>
                                    <p:anim calcmode="lin" valueType="num">
                                      <p:cBhvr>
                                        <p:cTn id="26"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1000"/>
                                        <p:tgtEl>
                                          <p:spTgt spid="67"/>
                                        </p:tgtEl>
                                      </p:cBhvr>
                                    </p:animEffect>
                                    <p:anim calcmode="lin" valueType="num">
                                      <p:cBhvr>
                                        <p:cTn id="32" dur="1000" fill="hold"/>
                                        <p:tgtEl>
                                          <p:spTgt spid="67"/>
                                        </p:tgtEl>
                                        <p:attrNameLst>
                                          <p:attrName>ppt_x</p:attrName>
                                        </p:attrNameLst>
                                      </p:cBhvr>
                                      <p:tavLst>
                                        <p:tav tm="0">
                                          <p:val>
                                            <p:strVal val="#ppt_x"/>
                                          </p:val>
                                        </p:tav>
                                        <p:tav tm="100000">
                                          <p:val>
                                            <p:strVal val="#ppt_x"/>
                                          </p:val>
                                        </p:tav>
                                      </p:tavLst>
                                    </p:anim>
                                    <p:anim calcmode="lin" valueType="num">
                                      <p:cBhvr>
                                        <p:cTn id="33" dur="1000" fill="hold"/>
                                        <p:tgtEl>
                                          <p:spTgt spid="6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1000"/>
                                        <p:tgtEl>
                                          <p:spTgt spid="49"/>
                                        </p:tgtEl>
                                      </p:cBhvr>
                                    </p:animEffect>
                                    <p:anim calcmode="lin" valueType="num">
                                      <p:cBhvr>
                                        <p:cTn id="37" dur="1000" fill="hold"/>
                                        <p:tgtEl>
                                          <p:spTgt spid="49"/>
                                        </p:tgtEl>
                                        <p:attrNameLst>
                                          <p:attrName>ppt_x</p:attrName>
                                        </p:attrNameLst>
                                      </p:cBhvr>
                                      <p:tavLst>
                                        <p:tav tm="0">
                                          <p:val>
                                            <p:strVal val="#ppt_x"/>
                                          </p:val>
                                        </p:tav>
                                        <p:tav tm="100000">
                                          <p:val>
                                            <p:strVal val="#ppt_x"/>
                                          </p:val>
                                        </p:tav>
                                      </p:tavLst>
                                    </p:anim>
                                    <p:anim calcmode="lin" valueType="num">
                                      <p:cBhvr>
                                        <p:cTn id="38" dur="1000" fill="hold"/>
                                        <p:tgtEl>
                                          <p:spTgt spid="49"/>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1000"/>
                                        <p:tgtEl>
                                          <p:spTgt spid="54"/>
                                        </p:tgtEl>
                                      </p:cBhvr>
                                    </p:animEffect>
                                    <p:anim calcmode="lin" valueType="num">
                                      <p:cBhvr>
                                        <p:cTn id="42" dur="1000" fill="hold"/>
                                        <p:tgtEl>
                                          <p:spTgt spid="54"/>
                                        </p:tgtEl>
                                        <p:attrNameLst>
                                          <p:attrName>ppt_x</p:attrName>
                                        </p:attrNameLst>
                                      </p:cBhvr>
                                      <p:tavLst>
                                        <p:tav tm="0">
                                          <p:val>
                                            <p:strVal val="#ppt_x"/>
                                          </p:val>
                                        </p:tav>
                                        <p:tav tm="100000">
                                          <p:val>
                                            <p:strVal val="#ppt_x"/>
                                          </p:val>
                                        </p:tav>
                                      </p:tavLst>
                                    </p:anim>
                                    <p:anim calcmode="lin" valueType="num">
                                      <p:cBhvr>
                                        <p:cTn id="43"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1000"/>
                                        <p:tgtEl>
                                          <p:spTgt spid="70"/>
                                        </p:tgtEl>
                                      </p:cBhvr>
                                    </p:animEffect>
                                    <p:anim calcmode="lin" valueType="num">
                                      <p:cBhvr>
                                        <p:cTn id="49" dur="1000" fill="hold"/>
                                        <p:tgtEl>
                                          <p:spTgt spid="70"/>
                                        </p:tgtEl>
                                        <p:attrNameLst>
                                          <p:attrName>ppt_x</p:attrName>
                                        </p:attrNameLst>
                                      </p:cBhvr>
                                      <p:tavLst>
                                        <p:tav tm="0">
                                          <p:val>
                                            <p:strVal val="#ppt_x"/>
                                          </p:val>
                                        </p:tav>
                                        <p:tav tm="100000">
                                          <p:val>
                                            <p:strVal val="#ppt_x"/>
                                          </p:val>
                                        </p:tav>
                                      </p:tavLst>
                                    </p:anim>
                                    <p:anim calcmode="lin" valueType="num">
                                      <p:cBhvr>
                                        <p:cTn id="50" dur="1000" fill="hold"/>
                                        <p:tgtEl>
                                          <p:spTgt spid="70"/>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59"/>
                                        </p:tgtEl>
                                        <p:attrNameLst>
                                          <p:attrName>style.visibility</p:attrName>
                                        </p:attrNameLst>
                                      </p:cBhvr>
                                      <p:to>
                                        <p:strVal val="visible"/>
                                      </p:to>
                                    </p:set>
                                    <p:animEffect transition="in" filter="fade">
                                      <p:cBhvr>
                                        <p:cTn id="53" dur="1000"/>
                                        <p:tgtEl>
                                          <p:spTgt spid="59"/>
                                        </p:tgtEl>
                                      </p:cBhvr>
                                    </p:animEffect>
                                    <p:anim calcmode="lin" valueType="num">
                                      <p:cBhvr>
                                        <p:cTn id="54" dur="1000" fill="hold"/>
                                        <p:tgtEl>
                                          <p:spTgt spid="59"/>
                                        </p:tgtEl>
                                        <p:attrNameLst>
                                          <p:attrName>ppt_x</p:attrName>
                                        </p:attrNameLst>
                                      </p:cBhvr>
                                      <p:tavLst>
                                        <p:tav tm="0">
                                          <p:val>
                                            <p:strVal val="#ppt_x"/>
                                          </p:val>
                                        </p:tav>
                                        <p:tav tm="100000">
                                          <p:val>
                                            <p:strVal val="#ppt_x"/>
                                          </p:val>
                                        </p:tav>
                                      </p:tavLst>
                                    </p:anim>
                                    <p:anim calcmode="lin" valueType="num">
                                      <p:cBhvr>
                                        <p:cTn id="55"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Remote Event Receivers in SharePoint</a:t>
            </a:r>
          </a:p>
        </p:txBody>
      </p:sp>
      <p:graphicFrame>
        <p:nvGraphicFramePr>
          <p:cNvPr id="4" name="Diagram 3"/>
          <p:cNvGraphicFramePr/>
          <p:nvPr>
            <p:extLst>
              <p:ext uri="{D42A27DB-BD31-4B8C-83A1-F6EECF244321}">
                <p14:modId xmlns:p14="http://schemas.microsoft.com/office/powerpoint/2010/main" val="1308860938"/>
              </p:ext>
            </p:extLst>
          </p:nvPr>
        </p:nvGraphicFramePr>
        <p:xfrm>
          <a:off x="618491" y="1253447"/>
          <a:ext cx="10374857" cy="49007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989249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p:txBody>
          <a:bodyPr/>
          <a:lstStyle/>
          <a:p>
            <a:r>
              <a:rPr lang="en-US" dirty="0"/>
              <a:t>Not a good choice for “mirroring” or sync solutions</a:t>
            </a:r>
          </a:p>
          <a:p>
            <a:pPr lvl="1"/>
            <a:r>
              <a:rPr lang="en-US" dirty="0"/>
              <a:t>Use remote event receivers to receive notification that a change has occurred</a:t>
            </a:r>
          </a:p>
          <a:p>
            <a:pPr lvl="1"/>
            <a:r>
              <a:rPr lang="en-US" dirty="0"/>
              <a:t>Use interface to poll SharePoint for changes</a:t>
            </a:r>
          </a:p>
          <a:p>
            <a:pPr lvl="1"/>
            <a:r>
              <a:rPr lang="en-US" dirty="0"/>
              <a:t>Write changes as required</a:t>
            </a:r>
          </a:p>
          <a:p>
            <a:r>
              <a:rPr lang="en-US" dirty="0"/>
              <a:t>No guaranteed delivery</a:t>
            </a:r>
          </a:p>
          <a:p>
            <a:pPr lvl="1"/>
            <a:r>
              <a:rPr lang="en-US" dirty="0"/>
              <a:t>Possible network issues can cause events to fail</a:t>
            </a:r>
          </a:p>
        </p:txBody>
      </p:sp>
      <p:sp>
        <p:nvSpPr>
          <p:cNvPr id="3" name="Title 2"/>
          <p:cNvSpPr>
            <a:spLocks noGrp="1"/>
          </p:cNvSpPr>
          <p:nvPr>
            <p:ph type="title"/>
          </p:nvPr>
        </p:nvSpPr>
        <p:spPr/>
        <p:txBody>
          <a:bodyPr/>
          <a:lstStyle/>
          <a:p>
            <a:r>
              <a:rPr lang="en-US"/>
              <a:t>Remote event receivers – architecture</a:t>
            </a:r>
            <a:endParaRPr lang="en-US" dirty="0"/>
          </a:p>
        </p:txBody>
      </p:sp>
    </p:spTree>
    <p:extLst>
      <p:ext uri="{BB962C8B-B14F-4D97-AF65-F5344CB8AC3E}">
        <p14:creationId xmlns:p14="http://schemas.microsoft.com/office/powerpoint/2010/main" val="350261457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Remote event receivers – tooling</a:t>
            </a:r>
            <a:endParaRPr lang="en-US" dirty="0"/>
          </a:p>
        </p:txBody>
      </p:sp>
      <p:sp>
        <p:nvSpPr>
          <p:cNvPr id="5" name="Content Placeholder 4"/>
          <p:cNvSpPr>
            <a:spLocks noGrp="1"/>
          </p:cNvSpPr>
          <p:nvPr>
            <p:ph type="body" sz="quarter" idx="10"/>
          </p:nvPr>
        </p:nvSpPr>
        <p:spPr/>
        <p:txBody>
          <a:bodyPr/>
          <a:lstStyle/>
          <a:p>
            <a:r>
              <a:rPr lang="en-US"/>
              <a:t>Add a remote event receiver as a new item</a:t>
            </a:r>
          </a:p>
          <a:p>
            <a:r>
              <a:rPr lang="en-US"/>
              <a:t>Note: This wizard is only for events in app web.</a:t>
            </a:r>
            <a:endParaRPr lang="en-US" dirty="0"/>
          </a:p>
        </p:txBody>
      </p:sp>
      <p:pic>
        <p:nvPicPr>
          <p:cNvPr id="4" name="Picture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1369" y="2794557"/>
            <a:ext cx="4732249" cy="3913890"/>
          </a:xfrm>
          <a:prstGeom prst="rect">
            <a:avLst/>
          </a:prstGeom>
          <a:noFill/>
          <a:ln w="9525">
            <a:solidFill>
              <a:schemeClr val="tx1"/>
            </a:solidFill>
            <a:miter lim="800000"/>
            <a:headEnd/>
            <a:tailEnd/>
          </a:ln>
          <a:effectLst/>
        </p:spPr>
      </p:pic>
      <p:pic>
        <p:nvPicPr>
          <p:cNvPr id="7" name="Picture 6" descr="SharePoint Customization Wizar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3321" y="2794557"/>
            <a:ext cx="4159150" cy="3031344"/>
          </a:xfrm>
          <a:prstGeom prst="rect">
            <a:avLst/>
          </a:prstGeom>
        </p:spPr>
      </p:pic>
    </p:spTree>
    <p:extLst>
      <p:ext uri="{BB962C8B-B14F-4D97-AF65-F5344CB8AC3E}">
        <p14:creationId xmlns:p14="http://schemas.microsoft.com/office/powerpoint/2010/main" val="140769761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799" dirty="0"/>
              <a:t>Remote event receivers – interface methods</a:t>
            </a:r>
          </a:p>
        </p:txBody>
      </p:sp>
      <p:sp>
        <p:nvSpPr>
          <p:cNvPr id="6" name="Content Placeholder 5"/>
          <p:cNvSpPr>
            <a:spLocks noGrp="1"/>
          </p:cNvSpPr>
          <p:nvPr>
            <p:ph type="body" sz="quarter" idx="10"/>
          </p:nvPr>
        </p:nvSpPr>
        <p:spPr/>
        <p:txBody>
          <a:bodyPr/>
          <a:lstStyle/>
          <a:p>
            <a:r>
              <a:rPr lang="en-US" sz="3599" dirty="0"/>
              <a:t>Synchronous and asynchronous events are supported</a:t>
            </a:r>
          </a:p>
          <a:p>
            <a:endParaRPr lang="en-US" sz="3599"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417" y="2240590"/>
            <a:ext cx="9708324" cy="345096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71725625"/>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Remote event receivers - Calling back into SharePoint</a:t>
            </a:r>
            <a:br>
              <a:rPr lang="en-US" sz="4000" dirty="0"/>
            </a:br>
            <a:r>
              <a:rPr lang="en-US" sz="4000" dirty="0"/>
              <a:t> </a:t>
            </a:r>
          </a:p>
        </p:txBody>
      </p:sp>
      <p:sp>
        <p:nvSpPr>
          <p:cNvPr id="4" name="Text Placeholder 3"/>
          <p:cNvSpPr>
            <a:spLocks noGrp="1"/>
          </p:cNvSpPr>
          <p:nvPr>
            <p:ph type="body" sz="quarter" idx="10"/>
          </p:nvPr>
        </p:nvSpPr>
        <p:spPr/>
        <p:txBody>
          <a:bodyPr/>
          <a:lstStyle/>
          <a:p>
            <a:r>
              <a:rPr lang="en-GB" sz="1800" dirty="0"/>
              <a:t>public </a:t>
            </a:r>
            <a:r>
              <a:rPr lang="en-GB" sz="1800" dirty="0" err="1"/>
              <a:t>SPRemoteEventResult</a:t>
            </a:r>
            <a:r>
              <a:rPr lang="en-GB" sz="1800" dirty="0"/>
              <a:t> </a:t>
            </a:r>
            <a:r>
              <a:rPr lang="en-GB" sz="1800" dirty="0" err="1"/>
              <a:t>ProcessEvent</a:t>
            </a:r>
            <a:r>
              <a:rPr lang="en-GB" sz="1800" dirty="0"/>
              <a:t>(</a:t>
            </a:r>
            <a:r>
              <a:rPr lang="en-GB" sz="1800" dirty="0" err="1"/>
              <a:t>SPRemoteEventProperties</a:t>
            </a:r>
            <a:r>
              <a:rPr lang="en-GB" sz="1800" dirty="0"/>
              <a:t> properties)</a:t>
            </a:r>
          </a:p>
          <a:p>
            <a:r>
              <a:rPr lang="en-GB" sz="1800" dirty="0"/>
              <a:t>{</a:t>
            </a:r>
          </a:p>
          <a:p>
            <a:r>
              <a:rPr lang="en-GB" sz="1800" dirty="0"/>
              <a:t>    </a:t>
            </a:r>
            <a:r>
              <a:rPr lang="en-GB" sz="1800" dirty="0" err="1"/>
              <a:t>SPRemoteEventResult</a:t>
            </a:r>
            <a:r>
              <a:rPr lang="en-GB" sz="1800" dirty="0"/>
              <a:t> result = new </a:t>
            </a:r>
            <a:r>
              <a:rPr lang="en-GB" sz="1800" dirty="0" err="1"/>
              <a:t>SPRemoteEventResult</a:t>
            </a:r>
            <a:r>
              <a:rPr lang="en-GB" sz="1800" dirty="0"/>
              <a:t>();</a:t>
            </a:r>
          </a:p>
          <a:p>
            <a:endParaRPr lang="en-GB" sz="1800" dirty="0"/>
          </a:p>
          <a:p>
            <a:r>
              <a:rPr lang="en-GB" sz="1800" dirty="0"/>
              <a:t>    using (</a:t>
            </a:r>
            <a:r>
              <a:rPr lang="en-GB" sz="1800" dirty="0" err="1"/>
              <a:t>ClientContext</a:t>
            </a:r>
            <a:r>
              <a:rPr lang="en-GB" sz="1800" dirty="0"/>
              <a:t> </a:t>
            </a:r>
            <a:r>
              <a:rPr lang="en-GB" sz="1800" dirty="0" err="1"/>
              <a:t>clientContext</a:t>
            </a:r>
            <a:r>
              <a:rPr lang="en-GB" sz="1800" dirty="0"/>
              <a:t> = </a:t>
            </a:r>
            <a:r>
              <a:rPr lang="en-GB" sz="1800" dirty="0" err="1"/>
              <a:t>TokenHelper.CreateAppEventClientContext</a:t>
            </a:r>
            <a:r>
              <a:rPr lang="en-GB" sz="1800" dirty="0"/>
              <a:t>(properties, </a:t>
            </a:r>
            <a:r>
              <a:rPr lang="en-GB" sz="1800" dirty="0" err="1"/>
              <a:t>useAppWeb</a:t>
            </a:r>
            <a:r>
              <a:rPr lang="en-GB" sz="1800" dirty="0"/>
              <a:t>: false))</a:t>
            </a:r>
          </a:p>
          <a:p>
            <a:r>
              <a:rPr lang="en-GB" sz="1800" dirty="0"/>
              <a:t>    {</a:t>
            </a:r>
          </a:p>
          <a:p>
            <a:r>
              <a:rPr lang="en-GB" sz="1800" dirty="0"/>
              <a:t>        if (</a:t>
            </a:r>
            <a:r>
              <a:rPr lang="en-GB" sz="1800" dirty="0" err="1"/>
              <a:t>clientContext</a:t>
            </a:r>
            <a:r>
              <a:rPr lang="en-GB" sz="1800" dirty="0"/>
              <a:t> != null)</a:t>
            </a:r>
          </a:p>
          <a:p>
            <a:r>
              <a:rPr lang="en-GB" sz="1800" dirty="0"/>
              <a:t>        {</a:t>
            </a:r>
          </a:p>
          <a:p>
            <a:r>
              <a:rPr lang="en-GB" sz="1800" dirty="0"/>
              <a:t>            </a:t>
            </a:r>
            <a:r>
              <a:rPr lang="en-GB" sz="1800" dirty="0" err="1"/>
              <a:t>clientContext.Load</a:t>
            </a:r>
            <a:r>
              <a:rPr lang="en-GB" sz="1800" dirty="0"/>
              <a:t>(</a:t>
            </a:r>
            <a:r>
              <a:rPr lang="en-GB" sz="1800" dirty="0" err="1"/>
              <a:t>clientContext.Web</a:t>
            </a:r>
            <a:r>
              <a:rPr lang="en-GB" sz="1800" dirty="0"/>
              <a:t>);</a:t>
            </a:r>
          </a:p>
          <a:p>
            <a:r>
              <a:rPr lang="en-GB" sz="1800" dirty="0"/>
              <a:t>            </a:t>
            </a:r>
            <a:r>
              <a:rPr lang="en-GB" sz="1800" dirty="0" err="1"/>
              <a:t>clientContext.ExecuteQuery</a:t>
            </a:r>
            <a:r>
              <a:rPr lang="en-GB" sz="1800" dirty="0"/>
              <a:t>();</a:t>
            </a:r>
          </a:p>
          <a:p>
            <a:r>
              <a:rPr lang="en-GB" sz="1800" dirty="0"/>
              <a:t>        }</a:t>
            </a:r>
          </a:p>
          <a:p>
            <a:r>
              <a:rPr lang="en-GB" sz="1800" dirty="0"/>
              <a:t>    }</a:t>
            </a:r>
          </a:p>
          <a:p>
            <a:endParaRPr lang="en-GB" sz="1800" dirty="0"/>
          </a:p>
          <a:p>
            <a:r>
              <a:rPr lang="en-GB" sz="1800" dirty="0"/>
              <a:t>    return result;</a:t>
            </a:r>
          </a:p>
          <a:p>
            <a:r>
              <a:rPr lang="en-GB" sz="1800" dirty="0"/>
              <a:t>}</a:t>
            </a:r>
          </a:p>
        </p:txBody>
      </p:sp>
    </p:spTree>
    <p:extLst>
      <p:ext uri="{BB962C8B-B14F-4D97-AF65-F5344CB8AC3E}">
        <p14:creationId xmlns:p14="http://schemas.microsoft.com/office/powerpoint/2010/main" val="188082141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Remote event receivers – registration</a:t>
            </a:r>
            <a:br>
              <a:rPr lang="en-US" dirty="0"/>
            </a:br>
            <a:r>
              <a:rPr lang="en-US" sz="2800" dirty="0"/>
              <a:t>Using server-side object model – requires access to server</a:t>
            </a:r>
            <a:br>
              <a:rPr lang="en-US" sz="2800" dirty="0"/>
            </a:br>
            <a:endParaRPr lang="en-US" sz="2800" dirty="0"/>
          </a:p>
        </p:txBody>
      </p:sp>
      <p:sp>
        <p:nvSpPr>
          <p:cNvPr id="6" name="Text Placeholder 5"/>
          <p:cNvSpPr>
            <a:spLocks noGrp="1"/>
          </p:cNvSpPr>
          <p:nvPr>
            <p:ph type="body" sz="quarter" idx="10"/>
          </p:nvPr>
        </p:nvSpPr>
        <p:spPr/>
        <p:txBody>
          <a:bodyPr/>
          <a:lstStyle/>
          <a:p>
            <a:r>
              <a:rPr lang="en-US" sz="2000" dirty="0"/>
              <a:t>string </a:t>
            </a:r>
            <a:r>
              <a:rPr lang="en-US" sz="2000" dirty="0" err="1"/>
              <a:t>url</a:t>
            </a:r>
            <a:r>
              <a:rPr lang="en-US" sz="2000" dirty="0"/>
              <a:t>= "http://contoso.com/</a:t>
            </a:r>
            <a:r>
              <a:rPr lang="en-US" sz="2000" dirty="0" err="1"/>
              <a:t>RemoteEventService.svc</a:t>
            </a:r>
            <a:r>
              <a:rPr lang="en-US" sz="2000" dirty="0"/>
              <a:t>";         </a:t>
            </a:r>
          </a:p>
          <a:p>
            <a:r>
              <a:rPr lang="en-US" sz="2000" dirty="0"/>
              <a:t>   </a:t>
            </a:r>
          </a:p>
          <a:p>
            <a:r>
              <a:rPr lang="en-US" sz="2000" dirty="0"/>
              <a:t>using (</a:t>
            </a:r>
            <a:r>
              <a:rPr lang="en-US" sz="2000" dirty="0" err="1"/>
              <a:t>SPSite</a:t>
            </a:r>
            <a:r>
              <a:rPr lang="en-US" sz="2000" dirty="0"/>
              <a:t> site = new </a:t>
            </a:r>
            <a:r>
              <a:rPr lang="en-US" sz="2000" dirty="0" err="1"/>
              <a:t>SPSite</a:t>
            </a:r>
            <a:r>
              <a:rPr lang="en-US" sz="2000" dirty="0"/>
              <a:t>(</a:t>
            </a:r>
            <a:r>
              <a:rPr lang="en-US" sz="2000" dirty="0" err="1"/>
              <a:t>siteUrl</a:t>
            </a:r>
            <a:r>
              <a:rPr lang="en-US" sz="2000" dirty="0"/>
              <a:t>)) </a:t>
            </a:r>
          </a:p>
          <a:p>
            <a:r>
              <a:rPr lang="en-US" sz="2000" dirty="0"/>
              <a:t>{ </a:t>
            </a:r>
          </a:p>
          <a:p>
            <a:r>
              <a:rPr lang="en-US" sz="2000" dirty="0"/>
              <a:t>   using (</a:t>
            </a:r>
            <a:r>
              <a:rPr lang="en-US" sz="2000" dirty="0" err="1"/>
              <a:t>SPWeb</a:t>
            </a:r>
            <a:r>
              <a:rPr lang="en-US" sz="2000" dirty="0"/>
              <a:t> web = </a:t>
            </a:r>
            <a:r>
              <a:rPr lang="en-US" sz="2000" dirty="0" err="1"/>
              <a:t>site.RootWeb</a:t>
            </a:r>
            <a:r>
              <a:rPr lang="en-US" sz="2000" dirty="0"/>
              <a:t>) </a:t>
            </a:r>
          </a:p>
          <a:p>
            <a:r>
              <a:rPr lang="en-US" sz="2000" dirty="0"/>
              <a:t>   {</a:t>
            </a:r>
          </a:p>
          <a:p>
            <a:r>
              <a:rPr lang="en-US" sz="2000" dirty="0"/>
              <a:t>      </a:t>
            </a:r>
            <a:r>
              <a:rPr lang="en-US" sz="2000" dirty="0" err="1"/>
              <a:t>SPList</a:t>
            </a:r>
            <a:r>
              <a:rPr lang="en-US" sz="2000" dirty="0"/>
              <a:t> list = </a:t>
            </a:r>
            <a:r>
              <a:rPr lang="en-US" sz="2000" dirty="0" err="1"/>
              <a:t>web.Lists</a:t>
            </a:r>
            <a:r>
              <a:rPr lang="en-US" sz="2000" dirty="0"/>
              <a:t>[</a:t>
            </a:r>
            <a:r>
              <a:rPr lang="en-US" sz="2000" dirty="0" err="1"/>
              <a:t>listTitle</a:t>
            </a:r>
            <a:r>
              <a:rPr lang="en-US" sz="2000" dirty="0"/>
              <a:t>]; </a:t>
            </a:r>
          </a:p>
          <a:p>
            <a:r>
              <a:rPr lang="en-US" sz="2000" dirty="0"/>
              <a:t>      </a:t>
            </a:r>
            <a:r>
              <a:rPr lang="en-US" sz="2000" dirty="0" err="1"/>
              <a:t>list.EventReceivers.Add</a:t>
            </a:r>
            <a:r>
              <a:rPr lang="en-US" sz="2000" dirty="0"/>
              <a:t>(</a:t>
            </a:r>
          </a:p>
          <a:p>
            <a:r>
              <a:rPr lang="en-US" sz="2000" dirty="0"/>
              <a:t>        </a:t>
            </a:r>
            <a:r>
              <a:rPr lang="en-US" sz="2000" dirty="0" err="1"/>
              <a:t>SPEventReceiverType.ItemAdded</a:t>
            </a:r>
            <a:r>
              <a:rPr lang="en-US" sz="2000" dirty="0"/>
              <a:t>, </a:t>
            </a:r>
          </a:p>
          <a:p>
            <a:r>
              <a:rPr lang="en-US" sz="2000" dirty="0"/>
              <a:t>        </a:t>
            </a:r>
            <a:r>
              <a:rPr lang="en-US" sz="2000" dirty="0" err="1"/>
              <a:t>url</a:t>
            </a:r>
            <a:r>
              <a:rPr lang="en-US" sz="2000" dirty="0"/>
              <a:t>); </a:t>
            </a:r>
          </a:p>
          <a:p>
            <a:r>
              <a:rPr lang="en-US" sz="2000" dirty="0"/>
              <a:t>   }</a:t>
            </a:r>
          </a:p>
          <a:p>
            <a:r>
              <a:rPr lang="en-US" sz="2000" dirty="0"/>
              <a:t>}</a:t>
            </a:r>
          </a:p>
          <a:p>
            <a:endParaRPr lang="en-US" sz="2000" dirty="0"/>
          </a:p>
        </p:txBody>
      </p:sp>
    </p:spTree>
    <p:extLst>
      <p:ext uri="{BB962C8B-B14F-4D97-AF65-F5344CB8AC3E}">
        <p14:creationId xmlns:p14="http://schemas.microsoft.com/office/powerpoint/2010/main" val="2502156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Remote event receivers – registration</a:t>
            </a:r>
            <a:br>
              <a:rPr lang="en-US" dirty="0"/>
            </a:br>
            <a:r>
              <a:rPr lang="en-US" sz="2800" dirty="0"/>
              <a:t>Client-side object model implementation</a:t>
            </a:r>
            <a:br>
              <a:rPr lang="en-US" sz="2800" dirty="0"/>
            </a:br>
            <a:br>
              <a:rPr lang="en-US" dirty="0"/>
            </a:br>
            <a:endParaRPr lang="en-US" dirty="0"/>
          </a:p>
        </p:txBody>
      </p:sp>
      <p:sp>
        <p:nvSpPr>
          <p:cNvPr id="6" name="Text Placeholder 5"/>
          <p:cNvSpPr>
            <a:spLocks noGrp="1"/>
          </p:cNvSpPr>
          <p:nvPr>
            <p:ph type="body" sz="quarter" idx="10"/>
          </p:nvPr>
        </p:nvSpPr>
        <p:spPr/>
        <p:txBody>
          <a:bodyPr/>
          <a:lstStyle/>
          <a:p>
            <a:r>
              <a:rPr lang="en-US" sz="1600" dirty="0" err="1"/>
              <a:t>var</a:t>
            </a:r>
            <a:r>
              <a:rPr lang="en-US" sz="1600" dirty="0"/>
              <a:t> web = </a:t>
            </a:r>
            <a:r>
              <a:rPr lang="en-US" sz="1600" dirty="0" err="1"/>
              <a:t>clientContext.Web</a:t>
            </a:r>
            <a:r>
              <a:rPr lang="en-US" sz="1600" dirty="0"/>
              <a:t>;</a:t>
            </a:r>
          </a:p>
          <a:p>
            <a:r>
              <a:rPr lang="en-US" sz="1600" dirty="0" err="1"/>
              <a:t>clientContext.Load</a:t>
            </a:r>
            <a:r>
              <a:rPr lang="en-US" sz="1600" dirty="0"/>
              <a:t>(web);</a:t>
            </a:r>
          </a:p>
          <a:p>
            <a:r>
              <a:rPr lang="en-US" sz="1600" dirty="0" err="1"/>
              <a:t>clientContext.ExecuteQuery</a:t>
            </a:r>
            <a:r>
              <a:rPr lang="en-US" sz="1600" dirty="0"/>
              <a:t>();</a:t>
            </a:r>
          </a:p>
          <a:p>
            <a:endParaRPr lang="en-US" sz="1600" dirty="0"/>
          </a:p>
          <a:p>
            <a:r>
              <a:rPr lang="en-US" sz="1600" dirty="0" err="1"/>
              <a:t>var</a:t>
            </a:r>
            <a:r>
              <a:rPr lang="en-US" sz="1600" dirty="0"/>
              <a:t> col = </a:t>
            </a:r>
            <a:r>
              <a:rPr lang="en-US" sz="1600" dirty="0" err="1"/>
              <a:t>web.EventReceivers</a:t>
            </a:r>
            <a:r>
              <a:rPr lang="en-US" sz="1600" dirty="0"/>
              <a:t>;</a:t>
            </a:r>
          </a:p>
          <a:p>
            <a:r>
              <a:rPr lang="en-US" sz="1600" dirty="0" err="1"/>
              <a:t>clientContext.Load</a:t>
            </a:r>
            <a:r>
              <a:rPr lang="en-US" sz="1600" dirty="0"/>
              <a:t>(col);</a:t>
            </a:r>
          </a:p>
          <a:p>
            <a:r>
              <a:rPr lang="en-US" sz="1600" dirty="0" err="1"/>
              <a:t>clientContext.ExecuteQuery</a:t>
            </a:r>
            <a:r>
              <a:rPr lang="en-US" sz="1600" dirty="0"/>
              <a:t>();</a:t>
            </a:r>
          </a:p>
          <a:p>
            <a:endParaRPr lang="en-US" sz="1600" dirty="0"/>
          </a:p>
          <a:p>
            <a:r>
              <a:rPr lang="en-US" sz="1600" dirty="0" err="1"/>
              <a:t>EventReceiverDefinitionCreationInformation</a:t>
            </a:r>
            <a:r>
              <a:rPr lang="en-US" sz="1600" dirty="0"/>
              <a:t> </a:t>
            </a:r>
            <a:r>
              <a:rPr lang="en-US" sz="1600" dirty="0" err="1"/>
              <a:t>newEventReceiver</a:t>
            </a:r>
            <a:r>
              <a:rPr lang="en-US" sz="1600" dirty="0"/>
              <a:t> </a:t>
            </a:r>
          </a:p>
          <a:p>
            <a:r>
              <a:rPr lang="en-US" sz="1600" dirty="0"/>
              <a:t>        = new </a:t>
            </a:r>
            <a:r>
              <a:rPr lang="en-US" sz="1600" dirty="0" err="1"/>
              <a:t>EventReceiverDefinitionCreationInformation</a:t>
            </a:r>
            <a:r>
              <a:rPr lang="en-US" sz="1600" dirty="0"/>
              <a:t>()</a:t>
            </a:r>
          </a:p>
          <a:p>
            <a:r>
              <a:rPr lang="en-US" sz="1600" dirty="0"/>
              <a:t>        {</a:t>
            </a:r>
          </a:p>
          <a:p>
            <a:r>
              <a:rPr lang="en-US" sz="1600" dirty="0"/>
              <a:t>            </a:t>
            </a:r>
            <a:r>
              <a:rPr lang="en-US" sz="1600" dirty="0" err="1"/>
              <a:t>EventType</a:t>
            </a:r>
            <a:r>
              <a:rPr lang="en-US" sz="1600" dirty="0"/>
              <a:t> = </a:t>
            </a:r>
            <a:r>
              <a:rPr lang="en-US" sz="1600" dirty="0" err="1"/>
              <a:t>EventReceiverType.ListAdded</a:t>
            </a:r>
            <a:r>
              <a:rPr lang="en-US" sz="1600" dirty="0"/>
              <a:t>, </a:t>
            </a:r>
            <a:r>
              <a:rPr lang="en-US" sz="1600" dirty="0" err="1"/>
              <a:t>ReceiverName</a:t>
            </a:r>
            <a:r>
              <a:rPr lang="en-US" sz="1600" dirty="0"/>
              <a:t> = "</a:t>
            </a:r>
            <a:r>
              <a:rPr lang="en-US" sz="1600" dirty="0" err="1"/>
              <a:t>CustomRemote-ListEventReceiver</a:t>
            </a:r>
            <a:r>
              <a:rPr lang="en-US" sz="1600" dirty="0"/>
              <a:t>",</a:t>
            </a:r>
          </a:p>
          <a:p>
            <a:r>
              <a:rPr lang="en-US" sz="1600" dirty="0"/>
              <a:t>            </a:t>
            </a:r>
            <a:r>
              <a:rPr lang="en-US" sz="1600" dirty="0" err="1"/>
              <a:t>ReceiverUrl</a:t>
            </a:r>
            <a:r>
              <a:rPr lang="en-US" sz="1600" dirty="0"/>
              <a:t> = </a:t>
            </a:r>
            <a:r>
              <a:rPr lang="en-US" sz="1600" dirty="0" err="1"/>
              <a:t>remoteEventUrl</a:t>
            </a:r>
            <a:r>
              <a:rPr lang="en-US" sz="1600" dirty="0"/>
              <a:t>, </a:t>
            </a:r>
            <a:r>
              <a:rPr lang="en-US" sz="1600" dirty="0" err="1"/>
              <a:t>SequenceNumber</a:t>
            </a:r>
            <a:r>
              <a:rPr lang="en-US" sz="1600" dirty="0"/>
              <a:t> = 1000</a:t>
            </a:r>
          </a:p>
          <a:p>
            <a:r>
              <a:rPr lang="en-US" sz="1600" dirty="0"/>
              <a:t>        };</a:t>
            </a:r>
          </a:p>
          <a:p>
            <a:endParaRPr lang="en-US" sz="1600" dirty="0"/>
          </a:p>
          <a:p>
            <a:r>
              <a:rPr lang="en-US" sz="1600" dirty="0" err="1"/>
              <a:t>web.EventReceivers.Add</a:t>
            </a:r>
            <a:r>
              <a:rPr lang="en-US" sz="1600" dirty="0"/>
              <a:t>(</a:t>
            </a:r>
            <a:r>
              <a:rPr lang="en-US" sz="1600" dirty="0" err="1"/>
              <a:t>newEventReceiver</a:t>
            </a:r>
            <a:r>
              <a:rPr lang="en-US" sz="1600" dirty="0"/>
              <a:t>);</a:t>
            </a:r>
          </a:p>
          <a:p>
            <a:r>
              <a:rPr lang="en-US" sz="1600" dirty="0" err="1"/>
              <a:t>clientContext.ExecuteQuery</a:t>
            </a:r>
            <a:r>
              <a:rPr lang="en-US" sz="1600" dirty="0"/>
              <a:t>();</a:t>
            </a:r>
          </a:p>
        </p:txBody>
      </p:sp>
    </p:spTree>
    <p:extLst>
      <p:ext uri="{BB962C8B-B14F-4D97-AF65-F5344CB8AC3E}">
        <p14:creationId xmlns:p14="http://schemas.microsoft.com/office/powerpoint/2010/main" val="793915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GB" sz="2400" dirty="0"/>
              <a:t>https://github.com/OfficeDev/PnP/tree/master/Samples/Core.EventReceivers</a:t>
            </a:r>
          </a:p>
          <a:p>
            <a:endParaRPr lang="en-GB" sz="2400" dirty="0"/>
          </a:p>
        </p:txBody>
      </p:sp>
      <p:sp>
        <p:nvSpPr>
          <p:cNvPr id="5" name="Text Placeholder 4"/>
          <p:cNvSpPr>
            <a:spLocks noGrp="1"/>
          </p:cNvSpPr>
          <p:nvPr>
            <p:ph type="body" sz="quarter" idx="10"/>
          </p:nvPr>
        </p:nvSpPr>
        <p:spPr/>
        <p:txBody>
          <a:bodyPr/>
          <a:lstStyle/>
          <a:p>
            <a:r>
              <a:rPr lang="en-US" dirty="0"/>
              <a:t>Demo</a:t>
            </a:r>
            <a:endParaRPr lang="en-GB" dirty="0"/>
          </a:p>
        </p:txBody>
      </p:sp>
      <p:sp>
        <p:nvSpPr>
          <p:cNvPr id="6" name="Text Placeholder 5"/>
          <p:cNvSpPr>
            <a:spLocks noGrp="1"/>
          </p:cNvSpPr>
          <p:nvPr>
            <p:ph type="body" sz="quarter" idx="11"/>
          </p:nvPr>
        </p:nvSpPr>
        <p:spPr/>
        <p:txBody>
          <a:bodyPr/>
          <a:lstStyle/>
          <a:p>
            <a:r>
              <a:rPr lang="en-US" dirty="0"/>
              <a:t>Remote event receivers</a:t>
            </a:r>
            <a:endParaRPr lang="en-GB" dirty="0"/>
          </a:p>
        </p:txBody>
      </p:sp>
    </p:spTree>
    <p:extLst>
      <p:ext uri="{BB962C8B-B14F-4D97-AF65-F5344CB8AC3E}">
        <p14:creationId xmlns:p14="http://schemas.microsoft.com/office/powerpoint/2010/main" val="2879342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398" i="1" dirty="0"/>
              <a:t>“Any reliable alternatives for remote event receivers?”</a:t>
            </a:r>
            <a:endParaRPr lang="en-GB" sz="5398" i="1" dirty="0"/>
          </a:p>
        </p:txBody>
      </p:sp>
      <p:sp>
        <p:nvSpPr>
          <p:cNvPr id="4" name="TextBox 3"/>
          <p:cNvSpPr txBox="1"/>
          <p:nvPr/>
        </p:nvSpPr>
        <p:spPr>
          <a:xfrm>
            <a:off x="2993178" y="4697765"/>
            <a:ext cx="7141911" cy="1199944"/>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Depending on the business scenario, you might want to check the possibility to use workflows as the event processing engine.</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2846912" y="3478970"/>
            <a:ext cx="4926605" cy="1446102"/>
          </a:xfrm>
          <a:prstGeom prst="rect">
            <a:avLst/>
          </a:prstGeom>
          <a:noFill/>
        </p:spPr>
        <p:txBody>
          <a:bodyPr wrap="none" rtlCol="0">
            <a:spAutoFit/>
          </a:bodyPr>
          <a:lstStyle/>
          <a:p>
            <a:r>
              <a:rPr lang="en-US" sz="8797" dirty="0">
                <a:latin typeface="Segoe UI" panose="020B0502040204020203" pitchFamily="34" charset="0"/>
                <a:cs typeface="Segoe UI" panose="020B0502040204020203" pitchFamily="34" charset="0"/>
              </a:rPr>
              <a:t>Workflow</a:t>
            </a:r>
            <a:endParaRPr lang="en-GB" sz="8797"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72605134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56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App installation events</a:t>
            </a:r>
            <a:endParaRPr lang="en-GB" dirty="0"/>
          </a:p>
        </p:txBody>
      </p:sp>
    </p:spTree>
    <p:extLst>
      <p:ext uri="{BB962C8B-B14F-4D97-AF65-F5344CB8AC3E}">
        <p14:creationId xmlns:p14="http://schemas.microsoft.com/office/powerpoint/2010/main" val="256118941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7590745" cy="1975926"/>
          </a:xfrm>
        </p:spPr>
        <p:txBody>
          <a:bodyPr/>
          <a:lstStyle/>
          <a:p>
            <a:r>
              <a:rPr lang="en-US" sz="3600" dirty="0"/>
              <a:t>What</a:t>
            </a:r>
          </a:p>
          <a:p>
            <a:pPr lvl="1"/>
            <a:r>
              <a:rPr lang="en-US" sz="2000" dirty="0"/>
              <a:t>App installed, app uninstalling, app upgraded events</a:t>
            </a:r>
          </a:p>
          <a:p>
            <a:r>
              <a:rPr lang="en-US" sz="3600" dirty="0"/>
              <a:t>Why</a:t>
            </a:r>
          </a:p>
          <a:p>
            <a:pPr lvl="1"/>
            <a:r>
              <a:rPr lang="en-US" dirty="0"/>
              <a:t>Include possible additional operations as part of the app installation for example to modify host web based on business requirements.</a:t>
            </a:r>
            <a:endParaRPr lang="en-US" sz="2000" dirty="0"/>
          </a:p>
          <a:p>
            <a:r>
              <a:rPr lang="en-US" sz="3600" dirty="0"/>
              <a:t>How</a:t>
            </a:r>
          </a:p>
          <a:p>
            <a:pPr lvl="1"/>
            <a:r>
              <a:rPr lang="en-US" sz="2000" dirty="0"/>
              <a:t>Only available for provider hoste</a:t>
            </a:r>
            <a:r>
              <a:rPr lang="en-US" dirty="0"/>
              <a:t>d apps. Register event and handle event in web service located in the provider hosted app side. </a:t>
            </a:r>
            <a:endParaRPr lang="en-US" sz="2000" dirty="0"/>
          </a:p>
        </p:txBody>
      </p:sp>
      <p:sp>
        <p:nvSpPr>
          <p:cNvPr id="3" name="Title 2"/>
          <p:cNvSpPr>
            <a:spLocks noGrp="1"/>
          </p:cNvSpPr>
          <p:nvPr>
            <p:ph type="title"/>
          </p:nvPr>
        </p:nvSpPr>
        <p:spPr/>
        <p:txBody>
          <a:bodyPr/>
          <a:lstStyle/>
          <a:p>
            <a:r>
              <a:rPr lang="en-US" dirty="0"/>
              <a:t>App event receivers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Tree>
    <p:extLst>
      <p:ext uri="{BB962C8B-B14F-4D97-AF65-F5344CB8AC3E}">
        <p14:creationId xmlns:p14="http://schemas.microsoft.com/office/powerpoint/2010/main" val="117804519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 event considerations</a:t>
            </a:r>
            <a:endParaRPr lang="en-GB" dirty="0"/>
          </a:p>
        </p:txBody>
      </p:sp>
      <p:sp>
        <p:nvSpPr>
          <p:cNvPr id="4" name="Text Placeholder 3"/>
          <p:cNvSpPr>
            <a:spLocks noGrp="1"/>
          </p:cNvSpPr>
          <p:nvPr>
            <p:ph type="body" sz="quarter" idx="10"/>
          </p:nvPr>
        </p:nvSpPr>
        <p:spPr/>
        <p:txBody>
          <a:bodyPr/>
          <a:lstStyle/>
          <a:p>
            <a:r>
              <a:rPr lang="en-US" sz="3600" dirty="0"/>
              <a:t>App installation is queued as timer job task which is typically executed immediately, but can be delayed depending on environment load</a:t>
            </a:r>
          </a:p>
          <a:p>
            <a:r>
              <a:rPr lang="en-US" sz="3600" dirty="0"/>
              <a:t>30 second time out for operations (4 retries) which can result multiple calls to install event</a:t>
            </a:r>
          </a:p>
          <a:p>
            <a:pPr lvl="1"/>
            <a:r>
              <a:rPr lang="en-US" sz="2000" dirty="0"/>
              <a:t>Overall time out is 5 minutes</a:t>
            </a:r>
          </a:p>
          <a:p>
            <a:pPr lvl="1"/>
            <a:r>
              <a:rPr lang="en-US" sz="2000" dirty="0"/>
              <a:t>Consider </a:t>
            </a:r>
            <a:r>
              <a:rPr lang="en-US" sz="2000" dirty="0" err="1"/>
              <a:t>async</a:t>
            </a:r>
            <a:r>
              <a:rPr lang="en-US" sz="2000" dirty="0"/>
              <a:t> operations or run needed code when app is accessed first time</a:t>
            </a:r>
          </a:p>
          <a:p>
            <a:r>
              <a:rPr lang="en-US" sz="3600" dirty="0"/>
              <a:t>App uninstalled will happen when app is deleted from the recycle bin</a:t>
            </a:r>
          </a:p>
          <a:p>
            <a:endParaRPr lang="en-GB" sz="3600" dirty="0"/>
          </a:p>
        </p:txBody>
      </p:sp>
    </p:spTree>
    <p:extLst>
      <p:ext uri="{BB962C8B-B14F-4D97-AF65-F5344CB8AC3E}">
        <p14:creationId xmlns:p14="http://schemas.microsoft.com/office/powerpoint/2010/main" val="220074512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p:cNvGrpSpPr/>
          <p:nvPr/>
        </p:nvGrpSpPr>
        <p:grpSpPr>
          <a:xfrm>
            <a:off x="6334079" y="4817930"/>
            <a:ext cx="1527049" cy="1117041"/>
            <a:chOff x="5647357" y="5181081"/>
            <a:chExt cx="1527049" cy="1117041"/>
          </a:xfrm>
        </p:grpSpPr>
        <p:grpSp>
          <p:nvGrpSpPr>
            <p:cNvPr id="48" name="Group 47"/>
            <p:cNvGrpSpPr/>
            <p:nvPr/>
          </p:nvGrpSpPr>
          <p:grpSpPr>
            <a:xfrm>
              <a:off x="5647357" y="5181081"/>
              <a:ext cx="1527049" cy="825548"/>
              <a:chOff x="5647357" y="5181081"/>
              <a:chExt cx="1527049" cy="825548"/>
            </a:xfrm>
          </p:grpSpPr>
          <p:sp>
            <p:nvSpPr>
              <p:cNvPr id="50" name="Rectangle 49"/>
              <p:cNvSpPr/>
              <p:nvPr/>
            </p:nvSpPr>
            <p:spPr bwMode="auto">
              <a:xfrm>
                <a:off x="5647357" y="5181081"/>
                <a:ext cx="1285753" cy="825548"/>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err="1">
                    <a:solidFill>
                      <a:schemeClr val="tx1">
                        <a:lumMod val="65000"/>
                        <a:lumOff val="35000"/>
                      </a:schemeClr>
                    </a:solidFill>
                    <a:ea typeface="Segoe UI" pitchFamily="34" charset="0"/>
                    <a:cs typeface="Segoe UI" pitchFamily="34" charset="0"/>
                  </a:rPr>
                  <a:t>WebJob</a:t>
                </a:r>
                <a:endParaRPr lang="en-US" sz="1600" dirty="0">
                  <a:solidFill>
                    <a:schemeClr val="tx1">
                      <a:lumMod val="65000"/>
                      <a:lumOff val="35000"/>
                    </a:schemeClr>
                  </a:solidFill>
                  <a:ea typeface="Segoe UI" pitchFamily="34" charset="0"/>
                  <a:cs typeface="Segoe UI" pitchFamily="34" charset="0"/>
                </a:endParaRPr>
              </a:p>
            </p:txBody>
          </p:sp>
          <p:pic>
            <p:nvPicPr>
              <p:cNvPr id="51" name="Picture 50"/>
              <p:cNvPicPr>
                <a:picLocks noChangeAspect="1"/>
              </p:cNvPicPr>
              <p:nvPr/>
            </p:nvPicPr>
            <p:blipFill>
              <a:blip r:embed="rId2"/>
              <a:stretch>
                <a:fillRect/>
              </a:stretch>
            </p:blipFill>
            <p:spPr>
              <a:xfrm>
                <a:off x="6753910" y="5189567"/>
                <a:ext cx="420496" cy="432326"/>
              </a:xfrm>
              <a:prstGeom prst="rect">
                <a:avLst/>
              </a:prstGeom>
            </p:spPr>
          </p:pic>
        </p:grpSp>
        <p:pic>
          <p:nvPicPr>
            <p:cNvPr id="49" name="Picture 48"/>
            <p:cNvPicPr>
              <a:picLocks noChangeAspect="1"/>
            </p:cNvPicPr>
            <p:nvPr/>
          </p:nvPicPr>
          <p:blipFill>
            <a:blip r:embed="rId3"/>
            <a:stretch>
              <a:fillRect/>
            </a:stretch>
          </p:blipFill>
          <p:spPr>
            <a:xfrm>
              <a:off x="6173273" y="5504682"/>
              <a:ext cx="730013" cy="793440"/>
            </a:xfrm>
            <a:prstGeom prst="rect">
              <a:avLst/>
            </a:prstGeom>
          </p:spPr>
        </p:pic>
      </p:grpSp>
      <p:sp>
        <p:nvSpPr>
          <p:cNvPr id="13" name="TextBox 12"/>
          <p:cNvSpPr txBox="1"/>
          <p:nvPr/>
        </p:nvSpPr>
        <p:spPr>
          <a:xfrm rot="20316549">
            <a:off x="4491824" y="2695163"/>
            <a:ext cx="1597873" cy="246221"/>
          </a:xfrm>
          <a:prstGeom prst="rect">
            <a:avLst/>
          </a:prstGeom>
          <a:noFill/>
        </p:spPr>
        <p:txBody>
          <a:bodyPr wrap="none" lIns="0" tIns="0" rIns="0" bIns="0" rtlCol="0">
            <a:spAutoFit/>
          </a:bodyPr>
          <a:lstStyle/>
          <a:p>
            <a:r>
              <a:rPr lang="en-US" sz="1600" spc="-70" dirty="0">
                <a:gradFill>
                  <a:gsLst>
                    <a:gs pos="2917">
                      <a:schemeClr val="bg2"/>
                    </a:gs>
                    <a:gs pos="95000">
                      <a:schemeClr val="bg2"/>
                    </a:gs>
                  </a:gsLst>
                  <a:lin ang="5400000" scaled="0"/>
                </a:gradFill>
              </a:rPr>
              <a:t>&lt;&lt;App Installed&gt;&gt;</a:t>
            </a:r>
          </a:p>
        </p:txBody>
      </p:sp>
      <p:grpSp>
        <p:nvGrpSpPr>
          <p:cNvPr id="36" name="Group 35"/>
          <p:cNvGrpSpPr/>
          <p:nvPr/>
        </p:nvGrpSpPr>
        <p:grpSpPr>
          <a:xfrm>
            <a:off x="6542048" y="1786807"/>
            <a:ext cx="2093348" cy="1500723"/>
            <a:chOff x="5552962" y="2500157"/>
            <a:chExt cx="2093348" cy="1500723"/>
          </a:xfrm>
        </p:grpSpPr>
        <p:sp>
          <p:nvSpPr>
            <p:cNvPr id="24" name="Arc 23"/>
            <p:cNvSpPr/>
            <p:nvPr/>
          </p:nvSpPr>
          <p:spPr>
            <a:xfrm rot="8695172">
              <a:off x="5552962" y="3264463"/>
              <a:ext cx="754529" cy="736417"/>
            </a:xfrm>
            <a:prstGeom prst="arc">
              <a:avLst>
                <a:gd name="adj1" fmla="val 2097834"/>
                <a:gd name="adj2" fmla="val 366333"/>
              </a:avLst>
            </a:prstGeom>
            <a:ln w="53975">
              <a:solidFill>
                <a:schemeClr val="bg2"/>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764">
                <a:latin typeface="Segoe UI Light" panose="020B0502040204020203" pitchFamily="34" charset="0"/>
                <a:cs typeface="Segoe UI Light" panose="020B0502040204020203" pitchFamily="34" charset="0"/>
              </a:endParaRPr>
            </a:p>
          </p:txBody>
        </p:sp>
        <p:grpSp>
          <p:nvGrpSpPr>
            <p:cNvPr id="17" name="Group 16"/>
            <p:cNvGrpSpPr/>
            <p:nvPr/>
          </p:nvGrpSpPr>
          <p:grpSpPr>
            <a:xfrm>
              <a:off x="5651115" y="2500157"/>
              <a:ext cx="1995195" cy="1307309"/>
              <a:chOff x="4395610" y="3071229"/>
              <a:chExt cx="1995195" cy="1307309"/>
            </a:xfrm>
          </p:grpSpPr>
          <p:sp>
            <p:nvSpPr>
              <p:cNvPr id="18" name="Rectangle 17"/>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19" name="Picture 18"/>
              <p:cNvPicPr>
                <a:picLocks noChangeAspect="1"/>
              </p:cNvPicPr>
              <p:nvPr/>
            </p:nvPicPr>
            <p:blipFill>
              <a:blip r:embed="rId4"/>
              <a:stretch>
                <a:fillRect/>
              </a:stretch>
            </p:blipFill>
            <p:spPr>
              <a:xfrm>
                <a:off x="5246592" y="3476941"/>
                <a:ext cx="529349" cy="417312"/>
              </a:xfrm>
              <a:prstGeom prst="rect">
                <a:avLst/>
              </a:prstGeom>
            </p:spPr>
          </p:pic>
          <p:pic>
            <p:nvPicPr>
              <p:cNvPr id="20" name="Picture 19"/>
              <p:cNvPicPr>
                <a:picLocks noChangeAspect="1"/>
              </p:cNvPicPr>
              <p:nvPr/>
            </p:nvPicPr>
            <p:blipFill>
              <a:blip r:embed="rId4"/>
              <a:stretch>
                <a:fillRect/>
              </a:stretch>
            </p:blipFill>
            <p:spPr>
              <a:xfrm>
                <a:off x="5581574" y="3585493"/>
                <a:ext cx="556200" cy="438480"/>
              </a:xfrm>
              <a:prstGeom prst="rect">
                <a:avLst/>
              </a:prstGeom>
            </p:spPr>
          </p:pic>
          <p:pic>
            <p:nvPicPr>
              <p:cNvPr id="21" name="Picture 20"/>
              <p:cNvPicPr>
                <a:picLocks noChangeAspect="1"/>
              </p:cNvPicPr>
              <p:nvPr/>
            </p:nvPicPr>
            <p:blipFill>
              <a:blip r:embed="rId2"/>
              <a:stretch>
                <a:fillRect/>
              </a:stretch>
            </p:blipFill>
            <p:spPr>
              <a:xfrm>
                <a:off x="5970309" y="3700199"/>
                <a:ext cx="420496" cy="432326"/>
              </a:xfrm>
              <a:prstGeom prst="rect">
                <a:avLst/>
              </a:prstGeom>
            </p:spPr>
          </p:pic>
          <p:pic>
            <p:nvPicPr>
              <p:cNvPr id="22" name="Picture 21"/>
              <p:cNvPicPr>
                <a:picLocks noChangeAspect="1"/>
              </p:cNvPicPr>
              <p:nvPr/>
            </p:nvPicPr>
            <p:blipFill>
              <a:blip r:embed="rId5"/>
              <a:stretch>
                <a:fillRect/>
              </a:stretch>
            </p:blipFill>
            <p:spPr>
              <a:xfrm>
                <a:off x="4893565" y="3772769"/>
                <a:ext cx="688009" cy="605769"/>
              </a:xfrm>
              <a:prstGeom prst="rect">
                <a:avLst/>
              </a:prstGeom>
            </p:spPr>
          </p:pic>
        </p:grpSp>
      </p:grpSp>
      <p:cxnSp>
        <p:nvCxnSpPr>
          <p:cNvPr id="25" name="Straight Arrow Connector 24"/>
          <p:cNvCxnSpPr/>
          <p:nvPr/>
        </p:nvCxnSpPr>
        <p:spPr>
          <a:xfrm flipH="1" flipV="1">
            <a:off x="3708005" y="4273667"/>
            <a:ext cx="2495076" cy="1036904"/>
          </a:xfrm>
          <a:prstGeom prst="straightConnector1">
            <a:avLst/>
          </a:prstGeom>
          <a:ln w="28575">
            <a:solidFill>
              <a:schemeClr val="accent1"/>
            </a:solidFill>
            <a:prstDash val="sysDash"/>
            <a:headEnd type="none"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6" name="TextBox 25"/>
          <p:cNvSpPr txBox="1"/>
          <p:nvPr/>
        </p:nvSpPr>
        <p:spPr>
          <a:xfrm rot="1287592">
            <a:off x="4073255" y="4579573"/>
            <a:ext cx="2192203"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 Perform needed actions&gt;&gt;</a:t>
            </a:r>
          </a:p>
        </p:txBody>
      </p:sp>
      <p:grpSp>
        <p:nvGrpSpPr>
          <p:cNvPr id="41" name="Group 40"/>
          <p:cNvGrpSpPr/>
          <p:nvPr/>
        </p:nvGrpSpPr>
        <p:grpSpPr>
          <a:xfrm>
            <a:off x="1049064" y="1984193"/>
            <a:ext cx="3640606" cy="2219845"/>
            <a:chOff x="942102" y="1153312"/>
            <a:chExt cx="3640606" cy="2219845"/>
          </a:xfrm>
        </p:grpSpPr>
        <p:grpSp>
          <p:nvGrpSpPr>
            <p:cNvPr id="15" name="Group 14"/>
            <p:cNvGrpSpPr>
              <a:grpSpLocks noChangeAspect="1"/>
            </p:cNvGrpSpPr>
            <p:nvPr/>
          </p:nvGrpSpPr>
          <p:grpSpPr>
            <a:xfrm>
              <a:off x="942102" y="1487871"/>
              <a:ext cx="3244601" cy="1885286"/>
              <a:chOff x="2145551" y="3618082"/>
              <a:chExt cx="4168413" cy="2422070"/>
            </a:xfrm>
          </p:grpSpPr>
          <p:sp>
            <p:nvSpPr>
              <p:cNvPr id="7" name="Rectangle 6"/>
              <p:cNvSpPr/>
              <p:nvPr/>
            </p:nvSpPr>
            <p:spPr bwMode="auto">
              <a:xfrm>
                <a:off x="2145551" y="3618082"/>
                <a:ext cx="4168413" cy="1799135"/>
              </a:xfrm>
              <a:prstGeom prst="rect">
                <a:avLst/>
              </a:prstGeom>
              <a:solidFill>
                <a:schemeClr val="bg1">
                  <a:lumMod val="95000"/>
                  <a:alpha val="80000"/>
                </a:schemeClr>
              </a:solidFill>
              <a:ln>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000" spc="-52" dirty="0">
                    <a:solidFill>
                      <a:schemeClr val="tx1">
                        <a:lumMod val="75000"/>
                        <a:lumOff val="25000"/>
                      </a:schemeClr>
                    </a:solidFill>
                    <a:latin typeface="Segoe UI Light" panose="020B0502040204020203" pitchFamily="34" charset="0"/>
                    <a:cs typeface="Segoe UI Light" panose="020B0502040204020203" pitchFamily="34" charset="0"/>
                  </a:rPr>
                  <a:t>SharePoint</a:t>
                </a:r>
              </a:p>
            </p:txBody>
          </p:sp>
          <p:sp>
            <p:nvSpPr>
              <p:cNvPr id="5" name="Rectangle 4"/>
              <p:cNvSpPr/>
              <p:nvPr/>
            </p:nvSpPr>
            <p:spPr bwMode="auto">
              <a:xfrm>
                <a:off x="3165957" y="4449234"/>
                <a:ext cx="2809797" cy="1000339"/>
              </a:xfrm>
              <a:prstGeom prst="rect">
                <a:avLst/>
              </a:prstGeom>
              <a:solidFill>
                <a:schemeClr val="bg1"/>
              </a:solidFill>
              <a:ln>
                <a:solidFill>
                  <a:schemeClr val="bg1"/>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6"/>
              <a:stretch>
                <a:fillRect/>
              </a:stretch>
            </p:blipFill>
            <p:spPr>
              <a:xfrm>
                <a:off x="2409438" y="4157130"/>
                <a:ext cx="3640637" cy="1883022"/>
              </a:xfrm>
              <a:prstGeom prst="rect">
                <a:avLst/>
              </a:prstGeom>
            </p:spPr>
          </p:pic>
        </p:grpSp>
        <p:pic>
          <p:nvPicPr>
            <p:cNvPr id="33" name="Picture 32"/>
            <p:cNvPicPr>
              <a:picLocks noChangeAspect="1"/>
            </p:cNvPicPr>
            <p:nvPr/>
          </p:nvPicPr>
          <p:blipFill>
            <a:blip r:embed="rId7"/>
            <a:stretch>
              <a:fillRect/>
            </a:stretch>
          </p:blipFill>
          <p:spPr>
            <a:xfrm>
              <a:off x="3562524" y="1153312"/>
              <a:ext cx="1020184" cy="669117"/>
            </a:xfrm>
            <a:prstGeom prst="rect">
              <a:avLst/>
            </a:prstGeom>
          </p:spPr>
        </p:pic>
      </p:grpSp>
      <p:grpSp>
        <p:nvGrpSpPr>
          <p:cNvPr id="52" name="Group 51"/>
          <p:cNvGrpSpPr/>
          <p:nvPr/>
        </p:nvGrpSpPr>
        <p:grpSpPr>
          <a:xfrm>
            <a:off x="9456905" y="3399907"/>
            <a:ext cx="1746418" cy="1114521"/>
            <a:chOff x="7465491" y="5209929"/>
            <a:chExt cx="1746418" cy="1114521"/>
          </a:xfrm>
        </p:grpSpPr>
        <p:grpSp>
          <p:nvGrpSpPr>
            <p:cNvPr id="53" name="Group 52"/>
            <p:cNvGrpSpPr/>
            <p:nvPr/>
          </p:nvGrpSpPr>
          <p:grpSpPr>
            <a:xfrm>
              <a:off x="7465491" y="5209929"/>
              <a:ext cx="1746418" cy="825548"/>
              <a:chOff x="5427988" y="5181081"/>
              <a:chExt cx="1746418" cy="825548"/>
            </a:xfrm>
          </p:grpSpPr>
          <p:sp>
            <p:nvSpPr>
              <p:cNvPr id="55" name="Rectangle 54"/>
              <p:cNvSpPr/>
              <p:nvPr/>
            </p:nvSpPr>
            <p:spPr bwMode="auto">
              <a:xfrm>
                <a:off x="5427988" y="5181081"/>
                <a:ext cx="1505122" cy="825548"/>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Storage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Queue</a:t>
                </a:r>
              </a:p>
            </p:txBody>
          </p:sp>
          <p:pic>
            <p:nvPicPr>
              <p:cNvPr id="56" name="Picture 55"/>
              <p:cNvPicPr>
                <a:picLocks noChangeAspect="1"/>
              </p:cNvPicPr>
              <p:nvPr/>
            </p:nvPicPr>
            <p:blipFill>
              <a:blip r:embed="rId2"/>
              <a:stretch>
                <a:fillRect/>
              </a:stretch>
            </p:blipFill>
            <p:spPr>
              <a:xfrm>
                <a:off x="6753910" y="5189567"/>
                <a:ext cx="420496" cy="432326"/>
              </a:xfrm>
              <a:prstGeom prst="rect">
                <a:avLst/>
              </a:prstGeom>
            </p:spPr>
          </p:pic>
        </p:grpSp>
        <p:pic>
          <p:nvPicPr>
            <p:cNvPr id="54" name="Picture 53"/>
            <p:cNvPicPr>
              <a:picLocks noChangeAspect="1"/>
            </p:cNvPicPr>
            <p:nvPr/>
          </p:nvPicPr>
          <p:blipFill>
            <a:blip r:embed="rId8"/>
            <a:stretch>
              <a:fillRect/>
            </a:stretch>
          </p:blipFill>
          <p:spPr>
            <a:xfrm>
              <a:off x="8060707" y="5531010"/>
              <a:ext cx="911161" cy="793440"/>
            </a:xfrm>
            <a:prstGeom prst="rect">
              <a:avLst/>
            </a:prstGeom>
          </p:spPr>
        </p:pic>
      </p:grpSp>
      <p:cxnSp>
        <p:nvCxnSpPr>
          <p:cNvPr id="58" name="Straight Arrow Connector 57"/>
          <p:cNvCxnSpPr/>
          <p:nvPr/>
        </p:nvCxnSpPr>
        <p:spPr>
          <a:xfrm flipH="1" flipV="1">
            <a:off x="8612340" y="2402611"/>
            <a:ext cx="1597126" cy="880461"/>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cxnSp>
        <p:nvCxnSpPr>
          <p:cNvPr id="60" name="Straight Arrow Connector 59"/>
          <p:cNvCxnSpPr/>
          <p:nvPr/>
        </p:nvCxnSpPr>
        <p:spPr>
          <a:xfrm flipV="1">
            <a:off x="7825189" y="4355409"/>
            <a:ext cx="2226932" cy="1066600"/>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grpSp>
        <p:nvGrpSpPr>
          <p:cNvPr id="27" name="Group 26"/>
          <p:cNvGrpSpPr/>
          <p:nvPr/>
        </p:nvGrpSpPr>
        <p:grpSpPr>
          <a:xfrm>
            <a:off x="4143908" y="3437525"/>
            <a:ext cx="514401" cy="514401"/>
            <a:chOff x="492" y="17985"/>
            <a:chExt cx="524853" cy="524853"/>
          </a:xfrm>
        </p:grpSpPr>
        <p:sp>
          <p:nvSpPr>
            <p:cNvPr id="28" name="Oval 2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1</a:t>
              </a:r>
              <a:endParaRPr lang="en-US" sz="2352" dirty="0"/>
            </a:p>
          </p:txBody>
        </p:sp>
      </p:grpSp>
      <p:cxnSp>
        <p:nvCxnSpPr>
          <p:cNvPr id="12" name="Straight Arrow Connector 11"/>
          <p:cNvCxnSpPr>
            <a:endCxn id="2" idx="3"/>
          </p:cNvCxnSpPr>
          <p:nvPr/>
        </p:nvCxnSpPr>
        <p:spPr>
          <a:xfrm flipH="1">
            <a:off x="4088260" y="2509276"/>
            <a:ext cx="2383251" cy="961911"/>
          </a:xfrm>
          <a:prstGeom prst="straightConnector1">
            <a:avLst/>
          </a:prstGeom>
          <a:ln w="28575">
            <a:solidFill>
              <a:schemeClr val="accent1"/>
            </a:solidFill>
            <a:prstDash val="sysDash"/>
            <a:headEnd type="stealth" w="lg" len="lg"/>
            <a:tailEnd type="none" w="lg" len="lg"/>
          </a:ln>
          <a:effectLst/>
        </p:spPr>
        <p:style>
          <a:lnRef idx="1">
            <a:schemeClr val="accent4"/>
          </a:lnRef>
          <a:fillRef idx="0">
            <a:schemeClr val="accent4"/>
          </a:fillRef>
          <a:effectRef idx="0">
            <a:schemeClr val="accent4"/>
          </a:effectRef>
          <a:fontRef idx="minor">
            <a:schemeClr val="tx1"/>
          </a:fontRef>
        </p:style>
      </p:cxnSp>
      <p:grpSp>
        <p:nvGrpSpPr>
          <p:cNvPr id="67" name="Group 66"/>
          <p:cNvGrpSpPr/>
          <p:nvPr/>
        </p:nvGrpSpPr>
        <p:grpSpPr>
          <a:xfrm>
            <a:off x="8275019" y="1618466"/>
            <a:ext cx="514401" cy="514401"/>
            <a:chOff x="492" y="17985"/>
            <a:chExt cx="524853" cy="524853"/>
          </a:xfrm>
        </p:grpSpPr>
        <p:sp>
          <p:nvSpPr>
            <p:cNvPr id="68" name="Oval 6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2</a:t>
              </a:r>
              <a:endParaRPr lang="en-US" sz="2352" dirty="0"/>
            </a:p>
          </p:txBody>
        </p:sp>
      </p:grpSp>
      <p:grpSp>
        <p:nvGrpSpPr>
          <p:cNvPr id="70" name="Group 69"/>
          <p:cNvGrpSpPr/>
          <p:nvPr/>
        </p:nvGrpSpPr>
        <p:grpSpPr>
          <a:xfrm>
            <a:off x="9024842" y="3903422"/>
            <a:ext cx="514401" cy="514401"/>
            <a:chOff x="492" y="17985"/>
            <a:chExt cx="524853" cy="524853"/>
          </a:xfrm>
        </p:grpSpPr>
        <p:sp>
          <p:nvSpPr>
            <p:cNvPr id="71" name="Oval 70"/>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3</a:t>
              </a:r>
              <a:endParaRPr lang="en-US" sz="2352" dirty="0"/>
            </a:p>
          </p:txBody>
        </p:sp>
      </p:grpSp>
      <p:grpSp>
        <p:nvGrpSpPr>
          <p:cNvPr id="73" name="Group 72"/>
          <p:cNvGrpSpPr/>
          <p:nvPr/>
        </p:nvGrpSpPr>
        <p:grpSpPr>
          <a:xfrm>
            <a:off x="6110413" y="5422009"/>
            <a:ext cx="514401" cy="514401"/>
            <a:chOff x="492" y="17985"/>
            <a:chExt cx="524853" cy="524853"/>
          </a:xfrm>
        </p:grpSpPr>
        <p:sp>
          <p:nvSpPr>
            <p:cNvPr id="74" name="Oval 7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470">
                <a:lnSpc>
                  <a:spcPct val="90000"/>
                </a:lnSpc>
                <a:spcBef>
                  <a:spcPct val="0"/>
                </a:spcBef>
                <a:spcAft>
                  <a:spcPct val="35000"/>
                </a:spcAft>
              </a:pPr>
              <a:r>
                <a:rPr lang="fi-FI" sz="2352" dirty="0"/>
                <a:t>4</a:t>
              </a:r>
              <a:endParaRPr lang="en-US" sz="2352" dirty="0"/>
            </a:p>
          </p:txBody>
        </p:sp>
      </p:grpSp>
      <p:sp>
        <p:nvSpPr>
          <p:cNvPr id="76" name="TextBox 75"/>
          <p:cNvSpPr txBox="1"/>
          <p:nvPr/>
        </p:nvSpPr>
        <p:spPr>
          <a:xfrm rot="1803052">
            <a:off x="8692037" y="2599133"/>
            <a:ext cx="1429879"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&lt;&lt;Add message&gt;&gt;</a:t>
            </a:r>
          </a:p>
        </p:txBody>
      </p:sp>
      <p:sp>
        <p:nvSpPr>
          <p:cNvPr id="77" name="TextBox 76"/>
          <p:cNvSpPr txBox="1"/>
          <p:nvPr/>
        </p:nvSpPr>
        <p:spPr>
          <a:xfrm rot="20074024">
            <a:off x="8163587" y="4710207"/>
            <a:ext cx="1183209" cy="215444"/>
          </a:xfrm>
          <a:prstGeom prst="rect">
            <a:avLst/>
          </a:prstGeom>
          <a:noFill/>
        </p:spPr>
        <p:txBody>
          <a:bodyPr wrap="none" lIns="0" tIns="0" rIns="0" bIns="0" rtlCol="0">
            <a:spAutoFit/>
          </a:bodyPr>
          <a:lstStyle/>
          <a:p>
            <a:r>
              <a:rPr lang="en-US" sz="1400" spc="-70" dirty="0">
                <a:gradFill>
                  <a:gsLst>
                    <a:gs pos="2917">
                      <a:schemeClr val="bg2"/>
                    </a:gs>
                    <a:gs pos="95000">
                      <a:schemeClr val="bg2"/>
                    </a:gs>
                  </a:gsLst>
                  <a:lin ang="5400000" scaled="0"/>
                </a:gradFill>
              </a:rPr>
              <a:t>&lt;&lt;instantiate&gt;&gt;</a:t>
            </a:r>
          </a:p>
        </p:txBody>
      </p:sp>
      <p:sp>
        <p:nvSpPr>
          <p:cNvPr id="3" name="Title 2"/>
          <p:cNvSpPr>
            <a:spLocks noGrp="1"/>
          </p:cNvSpPr>
          <p:nvPr>
            <p:ph type="title"/>
          </p:nvPr>
        </p:nvSpPr>
        <p:spPr/>
        <p:txBody>
          <a:bodyPr/>
          <a:lstStyle/>
          <a:p>
            <a:r>
              <a:rPr lang="en-US" dirty="0"/>
              <a:t>Asynchronous App Installed handling</a:t>
            </a:r>
            <a:endParaRPr lang="en-GB" dirty="0"/>
          </a:p>
        </p:txBody>
      </p:sp>
    </p:spTree>
    <p:extLst>
      <p:ext uri="{BB962C8B-B14F-4D97-AF65-F5344CB8AC3E}">
        <p14:creationId xmlns:p14="http://schemas.microsoft.com/office/powerpoint/2010/main" val="5090503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6"/>
                                        </p:tgtEl>
                                        <p:attrNameLst>
                                          <p:attrName>style.visibility</p:attrName>
                                        </p:attrNameLst>
                                      </p:cBhvr>
                                      <p:to>
                                        <p:strVal val="visible"/>
                                      </p:to>
                                    </p:set>
                                    <p:animEffect transition="in" filter="fade">
                                      <p:cBhvr>
                                        <p:cTn id="19" dur="1000"/>
                                        <p:tgtEl>
                                          <p:spTgt spid="76"/>
                                        </p:tgtEl>
                                      </p:cBhvr>
                                    </p:animEffect>
                                    <p:anim calcmode="lin" valueType="num">
                                      <p:cBhvr>
                                        <p:cTn id="20" dur="1000" fill="hold"/>
                                        <p:tgtEl>
                                          <p:spTgt spid="76"/>
                                        </p:tgtEl>
                                        <p:attrNameLst>
                                          <p:attrName>ppt_x</p:attrName>
                                        </p:attrNameLst>
                                      </p:cBhvr>
                                      <p:tavLst>
                                        <p:tav tm="0">
                                          <p:val>
                                            <p:strVal val="#ppt_x"/>
                                          </p:val>
                                        </p:tav>
                                        <p:tav tm="100000">
                                          <p:val>
                                            <p:strVal val="#ppt_x"/>
                                          </p:val>
                                        </p:tav>
                                      </p:tavLst>
                                    </p:anim>
                                    <p:anim calcmode="lin" valueType="num">
                                      <p:cBhvr>
                                        <p:cTn id="21" dur="1000" fill="hold"/>
                                        <p:tgtEl>
                                          <p:spTgt spid="7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1000"/>
                                        <p:tgtEl>
                                          <p:spTgt spid="58"/>
                                        </p:tgtEl>
                                      </p:cBhvr>
                                    </p:animEffect>
                                    <p:anim calcmode="lin" valueType="num">
                                      <p:cBhvr>
                                        <p:cTn id="25" dur="1000" fill="hold"/>
                                        <p:tgtEl>
                                          <p:spTgt spid="58"/>
                                        </p:tgtEl>
                                        <p:attrNameLst>
                                          <p:attrName>ppt_x</p:attrName>
                                        </p:attrNameLst>
                                      </p:cBhvr>
                                      <p:tavLst>
                                        <p:tav tm="0">
                                          <p:val>
                                            <p:strVal val="#ppt_x"/>
                                          </p:val>
                                        </p:tav>
                                        <p:tav tm="100000">
                                          <p:val>
                                            <p:strVal val="#ppt_x"/>
                                          </p:val>
                                        </p:tav>
                                      </p:tavLst>
                                    </p:anim>
                                    <p:anim calcmode="lin" valueType="num">
                                      <p:cBhvr>
                                        <p:cTn id="26"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1000"/>
                                        <p:tgtEl>
                                          <p:spTgt spid="77"/>
                                        </p:tgtEl>
                                      </p:cBhvr>
                                    </p:animEffect>
                                    <p:anim calcmode="lin" valueType="num">
                                      <p:cBhvr>
                                        <p:cTn id="32" dur="1000" fill="hold"/>
                                        <p:tgtEl>
                                          <p:spTgt spid="77"/>
                                        </p:tgtEl>
                                        <p:attrNameLst>
                                          <p:attrName>ppt_x</p:attrName>
                                        </p:attrNameLst>
                                      </p:cBhvr>
                                      <p:tavLst>
                                        <p:tav tm="0">
                                          <p:val>
                                            <p:strVal val="#ppt_x"/>
                                          </p:val>
                                        </p:tav>
                                        <p:tav tm="100000">
                                          <p:val>
                                            <p:strVal val="#ppt_x"/>
                                          </p:val>
                                        </p:tav>
                                      </p:tavLst>
                                    </p:anim>
                                    <p:anim calcmode="lin" valueType="num">
                                      <p:cBhvr>
                                        <p:cTn id="33" dur="1000" fill="hold"/>
                                        <p:tgtEl>
                                          <p:spTgt spid="7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1000"/>
                                        <p:tgtEl>
                                          <p:spTgt spid="60"/>
                                        </p:tgtEl>
                                      </p:cBhvr>
                                    </p:animEffect>
                                    <p:anim calcmode="lin" valueType="num">
                                      <p:cBhvr>
                                        <p:cTn id="37" dur="1000" fill="hold"/>
                                        <p:tgtEl>
                                          <p:spTgt spid="60"/>
                                        </p:tgtEl>
                                        <p:attrNameLst>
                                          <p:attrName>ppt_x</p:attrName>
                                        </p:attrNameLst>
                                      </p:cBhvr>
                                      <p:tavLst>
                                        <p:tav tm="0">
                                          <p:val>
                                            <p:strVal val="#ppt_x"/>
                                          </p:val>
                                        </p:tav>
                                        <p:tav tm="100000">
                                          <p:val>
                                            <p:strVal val="#ppt_x"/>
                                          </p:val>
                                        </p:tav>
                                      </p:tavLst>
                                    </p:anim>
                                    <p:anim calcmode="lin" valueType="num">
                                      <p:cBhvr>
                                        <p:cTn id="38"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1000"/>
                                        <p:tgtEl>
                                          <p:spTgt spid="25"/>
                                        </p:tgtEl>
                                      </p:cBhvr>
                                    </p:animEffect>
                                    <p:anim calcmode="lin" valueType="num">
                                      <p:cBhvr>
                                        <p:cTn id="44" dur="1000" fill="hold"/>
                                        <p:tgtEl>
                                          <p:spTgt spid="25"/>
                                        </p:tgtEl>
                                        <p:attrNameLst>
                                          <p:attrName>ppt_x</p:attrName>
                                        </p:attrNameLst>
                                      </p:cBhvr>
                                      <p:tavLst>
                                        <p:tav tm="0">
                                          <p:val>
                                            <p:strVal val="#ppt_x"/>
                                          </p:val>
                                        </p:tav>
                                        <p:tav tm="100000">
                                          <p:val>
                                            <p:strVal val="#ppt_x"/>
                                          </p:val>
                                        </p:tav>
                                      </p:tavLst>
                                    </p:anim>
                                    <p:anim calcmode="lin" valueType="num">
                                      <p:cBhvr>
                                        <p:cTn id="45" dur="1000" fill="hold"/>
                                        <p:tgtEl>
                                          <p:spTgt spid="2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1000"/>
                                        <p:tgtEl>
                                          <p:spTgt spid="26"/>
                                        </p:tgtEl>
                                      </p:cBhvr>
                                    </p:animEffect>
                                    <p:anim calcmode="lin" valueType="num">
                                      <p:cBhvr>
                                        <p:cTn id="49" dur="1000" fill="hold"/>
                                        <p:tgtEl>
                                          <p:spTgt spid="26"/>
                                        </p:tgtEl>
                                        <p:attrNameLst>
                                          <p:attrName>ppt_x</p:attrName>
                                        </p:attrNameLst>
                                      </p:cBhvr>
                                      <p:tavLst>
                                        <p:tav tm="0">
                                          <p:val>
                                            <p:strVal val="#ppt_x"/>
                                          </p:val>
                                        </p:tav>
                                        <p:tav tm="100000">
                                          <p:val>
                                            <p:strVal val="#ppt_x"/>
                                          </p:val>
                                        </p:tav>
                                      </p:tavLst>
                                    </p:anim>
                                    <p:anim calcmode="lin" valueType="num">
                                      <p:cBhvr>
                                        <p:cTn id="5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6" grpId="0"/>
      <p:bldP spid="76" grpId="0"/>
      <p:bldP spid="7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GB" sz="2400" dirty="0"/>
              <a:t>https://github.com/OfficeDev/PnP/tree/master/Samples/Core.EventReceivers</a:t>
            </a:r>
          </a:p>
        </p:txBody>
      </p:sp>
      <p:sp>
        <p:nvSpPr>
          <p:cNvPr id="5" name="Text Placeholder 4"/>
          <p:cNvSpPr>
            <a:spLocks noGrp="1"/>
          </p:cNvSpPr>
          <p:nvPr>
            <p:ph type="body" sz="quarter" idx="10"/>
          </p:nvPr>
        </p:nvSpPr>
        <p:spPr/>
        <p:txBody>
          <a:bodyPr/>
          <a:lstStyle/>
          <a:p>
            <a:r>
              <a:rPr lang="en-US" dirty="0"/>
              <a:t>Demo</a:t>
            </a:r>
            <a:endParaRPr lang="en-GB" dirty="0"/>
          </a:p>
        </p:txBody>
      </p:sp>
      <p:sp>
        <p:nvSpPr>
          <p:cNvPr id="6" name="Text Placeholder 5"/>
          <p:cNvSpPr>
            <a:spLocks noGrp="1"/>
          </p:cNvSpPr>
          <p:nvPr>
            <p:ph type="body" sz="quarter" idx="11"/>
          </p:nvPr>
        </p:nvSpPr>
        <p:spPr>
          <a:xfrm>
            <a:off x="973138" y="1447800"/>
            <a:ext cx="10488946" cy="914096"/>
          </a:xfrm>
        </p:spPr>
        <p:txBody>
          <a:bodyPr/>
          <a:lstStyle/>
          <a:p>
            <a:r>
              <a:rPr lang="en-US" dirty="0"/>
              <a:t>Debugging app event receivers</a:t>
            </a:r>
            <a:endParaRPr lang="en-GB" dirty="0"/>
          </a:p>
        </p:txBody>
      </p:sp>
    </p:spTree>
    <p:extLst>
      <p:ext uri="{BB962C8B-B14F-4D97-AF65-F5344CB8AC3E}">
        <p14:creationId xmlns:p14="http://schemas.microsoft.com/office/powerpoint/2010/main" val="28911490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1" y="2434949"/>
            <a:ext cx="12188825"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3" name="Group 2"/>
          <p:cNvGrpSpPr/>
          <p:nvPr/>
        </p:nvGrpSpPr>
        <p:grpSpPr>
          <a:xfrm>
            <a:off x="3652114" y="2625360"/>
            <a:ext cx="1873901" cy="1800950"/>
            <a:chOff x="3496879" y="2742525"/>
            <a:chExt cx="1873901" cy="1800950"/>
          </a:xfrm>
        </p:grpSpPr>
        <p:sp>
          <p:nvSpPr>
            <p:cNvPr id="30" name="TextBox 29"/>
            <p:cNvSpPr txBox="1"/>
            <p:nvPr/>
          </p:nvSpPr>
          <p:spPr>
            <a:xfrm>
              <a:off x="3496879" y="3620145"/>
              <a:ext cx="1873901" cy="923330"/>
            </a:xfrm>
            <a:prstGeom prst="rect">
              <a:avLst/>
            </a:prstGeom>
            <a:noFill/>
          </p:spPr>
          <p:txBody>
            <a:bodyPr wrap="square" lIns="0" tIns="0" rIns="0" bIns="0" rtlCol="0">
              <a:spAutoFit/>
            </a:bodyPr>
            <a:lstStyle/>
            <a:p>
              <a:pPr algn="ctr"/>
              <a:r>
                <a:rPr lang="en-US" sz="2000" spc="-70" dirty="0">
                  <a:solidFill>
                    <a:schemeClr val="bg1"/>
                  </a:solidFill>
                </a:rPr>
                <a:t>You can use </a:t>
              </a:r>
              <a:r>
                <a:rPr lang="en-US" sz="2000" spc="-70" dirty="0" err="1">
                  <a:solidFill>
                    <a:schemeClr val="bg1"/>
                  </a:solidFill>
                </a:rPr>
                <a:t>WebJobs</a:t>
              </a:r>
              <a:r>
                <a:rPr lang="en-US" sz="2000" spc="-70" dirty="0">
                  <a:solidFill>
                    <a:schemeClr val="bg1"/>
                  </a:solidFill>
                </a:rPr>
                <a:t> also for </a:t>
              </a:r>
              <a:r>
                <a:rPr lang="en-US" sz="2000" spc="-70" dirty="0" err="1">
                  <a:solidFill>
                    <a:schemeClr val="bg1"/>
                  </a:solidFill>
                </a:rPr>
                <a:t>async</a:t>
              </a:r>
              <a:r>
                <a:rPr lang="en-US" sz="2000" spc="-70" dirty="0">
                  <a:solidFill>
                    <a:schemeClr val="bg1"/>
                  </a:solidFill>
                </a:rPr>
                <a:t> tasks</a:t>
              </a:r>
            </a:p>
          </p:txBody>
        </p:sp>
        <p:pic>
          <p:nvPicPr>
            <p:cNvPr id="48" name="Picture 47"/>
            <p:cNvPicPr>
              <a:picLocks noChangeAspect="1"/>
            </p:cNvPicPr>
            <p:nvPr/>
          </p:nvPicPr>
          <p:blipFill>
            <a:blip r:embed="rId3"/>
            <a:stretch>
              <a:fillRect/>
            </a:stretch>
          </p:blipFill>
          <p:spPr>
            <a:xfrm>
              <a:off x="4077148" y="2742525"/>
              <a:ext cx="713362" cy="876727"/>
            </a:xfrm>
            <a:prstGeom prst="rect">
              <a:avLst/>
            </a:prstGeom>
          </p:spPr>
        </p:pic>
      </p:grpSp>
      <p:grpSp>
        <p:nvGrpSpPr>
          <p:cNvPr id="4" name="Group 3"/>
          <p:cNvGrpSpPr/>
          <p:nvPr/>
        </p:nvGrpSpPr>
        <p:grpSpPr>
          <a:xfrm>
            <a:off x="789688" y="2558444"/>
            <a:ext cx="2060557" cy="1967115"/>
            <a:chOff x="804939" y="2548282"/>
            <a:chExt cx="2060557" cy="1967115"/>
          </a:xfrm>
        </p:grpSpPr>
        <p:sp>
          <p:nvSpPr>
            <p:cNvPr id="24" name="TextBox 23"/>
            <p:cNvSpPr txBox="1"/>
            <p:nvPr/>
          </p:nvSpPr>
          <p:spPr>
            <a:xfrm>
              <a:off x="804939" y="3899844"/>
              <a:ext cx="2060557" cy="615553"/>
            </a:xfrm>
            <a:prstGeom prst="rect">
              <a:avLst/>
            </a:prstGeom>
            <a:noFill/>
          </p:spPr>
          <p:txBody>
            <a:bodyPr wrap="square" lIns="0" tIns="0" rIns="0" bIns="0" rtlCol="0">
              <a:spAutoFit/>
            </a:bodyPr>
            <a:lstStyle/>
            <a:p>
              <a:pPr algn="ctr"/>
              <a:r>
                <a:rPr lang="en-US" sz="2000" spc="-70" dirty="0">
                  <a:solidFill>
                    <a:schemeClr val="bg1"/>
                  </a:solidFill>
                </a:rPr>
                <a:t>Remote timer jobs for scheduled tasks</a:t>
              </a:r>
            </a:p>
          </p:txBody>
        </p:sp>
        <p:pic>
          <p:nvPicPr>
            <p:cNvPr id="17" name="Picture 16"/>
            <p:cNvPicPr>
              <a:picLocks noChangeAspect="1"/>
            </p:cNvPicPr>
            <p:nvPr/>
          </p:nvPicPr>
          <p:blipFill>
            <a:blip r:embed="rId4"/>
            <a:stretch>
              <a:fillRect/>
            </a:stretch>
          </p:blipFill>
          <p:spPr>
            <a:xfrm>
              <a:off x="1298868" y="2548282"/>
              <a:ext cx="1072701" cy="1421651"/>
            </a:xfrm>
            <a:prstGeom prst="rect">
              <a:avLst/>
            </a:prstGeom>
          </p:spPr>
        </p:pic>
      </p:grpSp>
      <p:grpSp>
        <p:nvGrpSpPr>
          <p:cNvPr id="5" name="Group 4"/>
          <p:cNvGrpSpPr/>
          <p:nvPr/>
        </p:nvGrpSpPr>
        <p:grpSpPr>
          <a:xfrm>
            <a:off x="9598011" y="2650067"/>
            <a:ext cx="1884594" cy="1777518"/>
            <a:chOff x="9094130" y="2664242"/>
            <a:chExt cx="1884594" cy="1777518"/>
          </a:xfrm>
        </p:grpSpPr>
        <p:sp>
          <p:nvSpPr>
            <p:cNvPr id="39" name="TextBox 38"/>
            <p:cNvSpPr txBox="1"/>
            <p:nvPr/>
          </p:nvSpPr>
          <p:spPr>
            <a:xfrm>
              <a:off x="9094130" y="3518430"/>
              <a:ext cx="1884594" cy="923330"/>
            </a:xfrm>
            <a:prstGeom prst="rect">
              <a:avLst/>
            </a:prstGeom>
            <a:noFill/>
          </p:spPr>
          <p:txBody>
            <a:bodyPr wrap="square" lIns="0" tIns="0" rIns="0" bIns="0" rtlCol="0">
              <a:spAutoFit/>
            </a:bodyPr>
            <a:lstStyle/>
            <a:p>
              <a:pPr algn="ctr"/>
              <a:r>
                <a:rPr lang="en-US" sz="2000" spc="-70" dirty="0">
                  <a:solidFill>
                    <a:schemeClr val="bg1"/>
                  </a:solidFill>
                </a:rPr>
                <a:t>Avoid long operations in app events</a:t>
              </a:r>
            </a:p>
          </p:txBody>
        </p:sp>
        <p:pic>
          <p:nvPicPr>
            <p:cNvPr id="50" name="Picture 49"/>
            <p:cNvPicPr>
              <a:picLocks noChangeAspect="1"/>
            </p:cNvPicPr>
            <p:nvPr/>
          </p:nvPicPr>
          <p:blipFill>
            <a:blip r:embed="rId5"/>
            <a:stretch>
              <a:fillRect/>
            </a:stretch>
          </p:blipFill>
          <p:spPr>
            <a:xfrm>
              <a:off x="9634562" y="2664242"/>
              <a:ext cx="803729" cy="804596"/>
            </a:xfrm>
            <a:prstGeom prst="rect">
              <a:avLst/>
            </a:prstGeom>
          </p:spPr>
        </p:pic>
      </p:grpSp>
      <p:grpSp>
        <p:nvGrpSpPr>
          <p:cNvPr id="7" name="Group 6"/>
          <p:cNvGrpSpPr/>
          <p:nvPr/>
        </p:nvGrpSpPr>
        <p:grpSpPr>
          <a:xfrm>
            <a:off x="6121267" y="2141385"/>
            <a:ext cx="3105298" cy="2747127"/>
            <a:chOff x="6175697" y="2141385"/>
            <a:chExt cx="3105298" cy="2747127"/>
          </a:xfrm>
        </p:grpSpPr>
        <p:sp>
          <p:nvSpPr>
            <p:cNvPr id="37" name="TextBox 36"/>
            <p:cNvSpPr txBox="1"/>
            <p:nvPr/>
          </p:nvSpPr>
          <p:spPr>
            <a:xfrm>
              <a:off x="7196082" y="3338206"/>
              <a:ext cx="2084913" cy="1231106"/>
            </a:xfrm>
            <a:prstGeom prst="rect">
              <a:avLst/>
            </a:prstGeom>
            <a:noFill/>
          </p:spPr>
          <p:txBody>
            <a:bodyPr wrap="square" lIns="0" tIns="0" rIns="0" bIns="0" rtlCol="0">
              <a:spAutoFit/>
            </a:bodyPr>
            <a:lstStyle/>
            <a:p>
              <a:pPr algn="ctr"/>
              <a:r>
                <a:rPr lang="en-US" sz="2000" spc="-70" dirty="0">
                  <a:solidFill>
                    <a:schemeClr val="bg1"/>
                  </a:solidFill>
                </a:rPr>
                <a:t>Remote event receivers is not for synchronization tasks</a:t>
              </a:r>
            </a:p>
          </p:txBody>
        </p:sp>
        <p:pic>
          <p:nvPicPr>
            <p:cNvPr id="22" name="Picture 21"/>
            <p:cNvPicPr>
              <a:picLocks noChangeAspect="1"/>
            </p:cNvPicPr>
            <p:nvPr/>
          </p:nvPicPr>
          <p:blipFill>
            <a:blip r:embed="rId6"/>
            <a:stretch>
              <a:fillRect/>
            </a:stretch>
          </p:blipFill>
          <p:spPr>
            <a:xfrm>
              <a:off x="6175697" y="2141385"/>
              <a:ext cx="1488765" cy="2747127"/>
            </a:xfrm>
            <a:prstGeom prst="rect">
              <a:avLst/>
            </a:prstGeom>
          </p:spPr>
        </p:pic>
      </p:grpSp>
    </p:spTree>
    <p:extLst>
      <p:ext uri="{BB962C8B-B14F-4D97-AF65-F5344CB8AC3E}">
        <p14:creationId xmlns:p14="http://schemas.microsoft.com/office/powerpoint/2010/main" val="3273948172"/>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a:solidFill>
                  <a:schemeClr val="bg1"/>
                </a:solidFill>
              </a:rPr>
              <a:t>Questions?</a:t>
            </a:r>
          </a:p>
        </p:txBody>
      </p:sp>
    </p:spTree>
    <p:extLst>
      <p:ext uri="{BB962C8B-B14F-4D97-AF65-F5344CB8AC3E}">
        <p14:creationId xmlns:p14="http://schemas.microsoft.com/office/powerpoint/2010/main" val="334022095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9867505" y="6171859"/>
            <a:ext cx="2236865" cy="65120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185" name="Picture 184"/>
          <p:cNvPicPr>
            <a:picLocks noChangeAspect="1"/>
          </p:cNvPicPr>
          <p:nvPr/>
        </p:nvPicPr>
        <p:blipFill>
          <a:blip r:embed="rId3"/>
          <a:stretch>
            <a:fillRect/>
          </a:stretch>
        </p:blipFill>
        <p:spPr>
          <a:xfrm>
            <a:off x="164822" y="19601"/>
            <a:ext cx="5044280" cy="1840778"/>
          </a:xfrm>
          <a:prstGeom prst="rect">
            <a:avLst/>
          </a:prstGeom>
        </p:spPr>
      </p:pic>
      <p:grpSp>
        <p:nvGrpSpPr>
          <p:cNvPr id="561" name="Group 560"/>
          <p:cNvGrpSpPr/>
          <p:nvPr/>
        </p:nvGrpSpPr>
        <p:grpSpPr>
          <a:xfrm>
            <a:off x="6017582" y="1910761"/>
            <a:ext cx="5374985" cy="2701429"/>
            <a:chOff x="6017576" y="1174439"/>
            <a:chExt cx="5486400" cy="2757425"/>
          </a:xfrm>
        </p:grpSpPr>
        <p:sp>
          <p:nvSpPr>
            <p:cNvPr id="526" name="Rectangle 5"/>
            <p:cNvSpPr/>
            <p:nvPr/>
          </p:nvSpPr>
          <p:spPr bwMode="auto">
            <a:xfrm>
              <a:off x="6017576" y="1174439"/>
              <a:ext cx="5486400" cy="27574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SharePoint Framework</a:t>
              </a:r>
            </a:p>
            <a:p>
              <a:pPr>
                <a:spcBef>
                  <a:spcPts val="1763"/>
                </a:spcBef>
              </a:pPr>
              <a:r>
                <a:rPr lang="en-US" sz="2744" dirty="0">
                  <a:solidFill>
                    <a:schemeClr val="bg1"/>
                  </a:solidFill>
                </a:rPr>
                <a:t>SharePoint add-ins</a:t>
              </a:r>
            </a:p>
            <a:p>
              <a:pPr>
                <a:spcBef>
                  <a:spcPts val="1763"/>
                </a:spcBef>
              </a:pPr>
              <a:r>
                <a:rPr lang="en-US" sz="2744" dirty="0">
                  <a:solidFill>
                    <a:schemeClr val="bg1"/>
                  </a:solidFill>
                </a:rPr>
                <a:t>Microsoft Graph</a:t>
              </a:r>
            </a:p>
            <a:p>
              <a:pPr>
                <a:spcBef>
                  <a:spcPts val="1763"/>
                </a:spcBef>
              </a:pPr>
              <a:r>
                <a:rPr lang="en-US" sz="2744" dirty="0">
                  <a:solidFill>
                    <a:schemeClr val="bg1"/>
                  </a:solidFill>
                </a:rPr>
                <a:t>Remote API access</a:t>
              </a:r>
            </a:p>
          </p:txBody>
        </p:sp>
        <p:sp>
          <p:nvSpPr>
            <p:cNvPr id="527" name="Rectangle 6"/>
            <p:cNvSpPr/>
            <p:nvPr/>
          </p:nvSpPr>
          <p:spPr bwMode="auto">
            <a:xfrm>
              <a:off x="6017576" y="1174439"/>
              <a:ext cx="137160" cy="2757425"/>
            </a:xfrm>
            <a:prstGeom prst="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03709" y="1910761"/>
            <a:ext cx="5374985" cy="2686256"/>
            <a:chOff x="401419" y="1910149"/>
            <a:chExt cx="5377148" cy="2687337"/>
          </a:xfrm>
        </p:grpSpPr>
        <p:sp>
          <p:nvSpPr>
            <p:cNvPr id="1381" name="Rectangle 11"/>
            <p:cNvSpPr/>
            <p:nvPr/>
          </p:nvSpPr>
          <p:spPr bwMode="auto">
            <a:xfrm>
              <a:off x="401419" y="1910149"/>
              <a:ext cx="5377148" cy="268733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Reusable code samples</a:t>
              </a:r>
            </a:p>
            <a:p>
              <a:pPr>
                <a:spcBef>
                  <a:spcPts val="1763"/>
                </a:spcBef>
              </a:pPr>
              <a:r>
                <a:rPr lang="en-US" sz="2744" dirty="0">
                  <a:solidFill>
                    <a:schemeClr val="bg1"/>
                  </a:solidFill>
                </a:rPr>
                <a:t>Guidance documentation</a:t>
              </a:r>
            </a:p>
            <a:p>
              <a:pPr>
                <a:spcBef>
                  <a:spcPts val="1763"/>
                </a:spcBef>
              </a:pPr>
              <a:r>
                <a:rPr lang="en-US" sz="2744" dirty="0">
                  <a:solidFill>
                    <a:schemeClr val="bg1"/>
                  </a:solidFill>
                </a:rPr>
                <a:t>Monthly community calls</a:t>
              </a:r>
            </a:p>
            <a:p>
              <a:pPr>
                <a:spcBef>
                  <a:spcPts val="1763"/>
                </a:spcBef>
              </a:pPr>
              <a:r>
                <a:rPr lang="en-US" sz="2744" dirty="0">
                  <a:solidFill>
                    <a:schemeClr val="bg1"/>
                  </a:solidFill>
                </a:rPr>
                <a:t>Case Studies</a:t>
              </a:r>
            </a:p>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92" name="Freeform 293"/>
          <p:cNvSpPr>
            <a:spLocks/>
          </p:cNvSpPr>
          <p:nvPr/>
        </p:nvSpPr>
        <p:spPr bwMode="auto">
          <a:xfrm>
            <a:off x="8705076" y="4850488"/>
            <a:ext cx="882820" cy="199380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3" name="Freeform 294"/>
          <p:cNvSpPr>
            <a:spLocks/>
          </p:cNvSpPr>
          <p:nvPr/>
        </p:nvSpPr>
        <p:spPr bwMode="auto">
          <a:xfrm>
            <a:off x="9521181" y="4912702"/>
            <a:ext cx="647579" cy="1933746"/>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4" name="Freeform 295"/>
          <p:cNvSpPr>
            <a:spLocks/>
          </p:cNvSpPr>
          <p:nvPr/>
        </p:nvSpPr>
        <p:spPr bwMode="auto">
          <a:xfrm>
            <a:off x="11216606" y="5095170"/>
            <a:ext cx="587379" cy="1749119"/>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5" name="Freeform 296"/>
          <p:cNvSpPr>
            <a:spLocks/>
          </p:cNvSpPr>
          <p:nvPr/>
        </p:nvSpPr>
        <p:spPr bwMode="auto">
          <a:xfrm>
            <a:off x="10268016" y="4910319"/>
            <a:ext cx="890017" cy="1933973"/>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8" name="Freeform 389"/>
          <p:cNvSpPr>
            <a:spLocks/>
          </p:cNvSpPr>
          <p:nvPr/>
        </p:nvSpPr>
        <p:spPr bwMode="auto">
          <a:xfrm flipH="1">
            <a:off x="7652724" y="4836656"/>
            <a:ext cx="890609" cy="2010457"/>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9" name="Freeform 390"/>
          <p:cNvSpPr>
            <a:spLocks/>
          </p:cNvSpPr>
          <p:nvPr/>
        </p:nvSpPr>
        <p:spPr bwMode="auto">
          <a:xfrm flipH="1">
            <a:off x="6919146" y="4983421"/>
            <a:ext cx="621231" cy="1863693"/>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7" name="Group 6"/>
          <p:cNvGrpSpPr/>
          <p:nvPr/>
        </p:nvGrpSpPr>
        <p:grpSpPr>
          <a:xfrm>
            <a:off x="7159651" y="4735115"/>
            <a:ext cx="748333" cy="2113051"/>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11" name="Group 10"/>
          <p:cNvGrpSpPr/>
          <p:nvPr/>
        </p:nvGrpSpPr>
        <p:grpSpPr>
          <a:xfrm>
            <a:off x="10817004" y="4762186"/>
            <a:ext cx="792696" cy="2084213"/>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0" name="Group 9"/>
          <p:cNvGrpSpPr/>
          <p:nvPr/>
        </p:nvGrpSpPr>
        <p:grpSpPr>
          <a:xfrm>
            <a:off x="10011979" y="4612885"/>
            <a:ext cx="770139" cy="2234660"/>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2" name="Group 11"/>
          <p:cNvGrpSpPr/>
          <p:nvPr/>
        </p:nvGrpSpPr>
        <p:grpSpPr>
          <a:xfrm>
            <a:off x="9102316" y="4612884"/>
            <a:ext cx="1290867" cy="2233603"/>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560" name="Group 559"/>
          <p:cNvGrpSpPr/>
          <p:nvPr/>
        </p:nvGrpSpPr>
        <p:grpSpPr>
          <a:xfrm>
            <a:off x="8120494" y="4573539"/>
            <a:ext cx="721642" cy="2273575"/>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14" name="TextBox 13"/>
          <p:cNvSpPr txBox="1"/>
          <p:nvPr/>
        </p:nvSpPr>
        <p:spPr>
          <a:xfrm>
            <a:off x="6091439" y="667665"/>
            <a:ext cx="4474302" cy="738536"/>
          </a:xfrm>
          <a:prstGeom prst="rect">
            <a:avLst/>
          </a:prstGeom>
          <a:noFill/>
        </p:spPr>
        <p:txBody>
          <a:bodyPr wrap="none" lIns="0" tIns="0" rIns="0" bIns="0" rtlCol="0">
            <a:spAutoFit/>
          </a:bodyPr>
          <a:lstStyle/>
          <a:p>
            <a:r>
              <a:rPr lang="en-US" sz="4799" spc="-70" dirty="0">
                <a:solidFill>
                  <a:schemeClr val="tx1">
                    <a:lumMod val="75000"/>
                  </a:schemeClr>
                </a:solidFill>
                <a:latin typeface="+mj-lt"/>
              </a:rPr>
              <a:t>Sharing is caring…</a:t>
            </a:r>
            <a:endParaRPr lang="fi-FI" sz="4799" spc="-70" dirty="0">
              <a:solidFill>
                <a:schemeClr val="tx1">
                  <a:lumMod val="75000"/>
                </a:schemeClr>
              </a:solidFill>
              <a:latin typeface="+mj-lt"/>
            </a:endParaRPr>
          </a:p>
        </p:txBody>
      </p:sp>
      <p:sp>
        <p:nvSpPr>
          <p:cNvPr id="187" name="TextBox 186"/>
          <p:cNvSpPr txBox="1"/>
          <p:nvPr/>
        </p:nvSpPr>
        <p:spPr>
          <a:xfrm>
            <a:off x="403709" y="5201214"/>
            <a:ext cx="6362630" cy="663625"/>
          </a:xfrm>
          <a:prstGeom prst="rect">
            <a:avLst/>
          </a:prstGeom>
          <a:noFill/>
        </p:spPr>
        <p:txBody>
          <a:bodyPr wrap="none" lIns="0" tIns="0" rIns="0" bIns="0" rtlCol="0">
            <a:spAutoFit/>
          </a:bodyPr>
          <a:lstStyle/>
          <a:p>
            <a:r>
              <a:rPr lang="en-US" sz="4312" b="1" spc="-70" dirty="0">
                <a:solidFill>
                  <a:srgbClr val="0072C6"/>
                </a:solidFill>
                <a:latin typeface="+mj-lt"/>
              </a:rPr>
              <a:t>http://aka.ms/SharePointPnP</a:t>
            </a:r>
            <a:endParaRPr lang="fi-FI" sz="4312" b="1" spc="-70" dirty="0">
              <a:solidFill>
                <a:srgbClr val="0072C6"/>
              </a:solidFill>
              <a:latin typeface="+mj-lt"/>
            </a:endParaRPr>
          </a:p>
        </p:txBody>
      </p:sp>
    </p:spTree>
    <p:extLst>
      <p:ext uri="{BB962C8B-B14F-4D97-AF65-F5344CB8AC3E}">
        <p14:creationId xmlns:p14="http://schemas.microsoft.com/office/powerpoint/2010/main" val="10178587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1059" y="1118530"/>
            <a:ext cx="3954528" cy="898463"/>
          </a:xfrm>
          <a:prstGeom prst="rect">
            <a:avLst/>
          </a:prstGeom>
          <a:noFill/>
        </p:spPr>
        <p:txBody>
          <a:bodyPr wrap="none" lIns="179017" tIns="143214" rIns="179017" bIns="143214" rtlCol="0">
            <a:spAutoFit/>
          </a:bodyPr>
          <a:lstStyle/>
          <a:p>
            <a:pPr defTabSz="913112">
              <a:lnSpc>
                <a:spcPct val="90000"/>
              </a:lnSpc>
              <a:spcAft>
                <a:spcPts val="588"/>
              </a:spcAft>
            </a:pPr>
            <a:r>
              <a:rPr lang="en-US" sz="4399" kern="0" dirty="0">
                <a:solidFill>
                  <a:schemeClr val="tx2"/>
                </a:solidFill>
                <a:latin typeface="Segoe UI" panose="020B0502040204020203" pitchFamily="34" charset="0"/>
                <a:ea typeface="Segoe UI Light" panose="020B0502040204020203" pitchFamily="34" charset="0"/>
                <a:cs typeface="Segoe UI" panose="020B0502040204020203" pitchFamily="34" charset="0"/>
              </a:rPr>
              <a:t>dev.office.com</a:t>
            </a:r>
          </a:p>
        </p:txBody>
      </p:sp>
      <p:sp>
        <p:nvSpPr>
          <p:cNvPr id="5" name="TextBox 4"/>
          <p:cNvSpPr txBox="1"/>
          <p:nvPr/>
        </p:nvSpPr>
        <p:spPr>
          <a:xfrm>
            <a:off x="802578" y="3135733"/>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Explore</a:t>
            </a:r>
            <a:r>
              <a:rPr lang="en-US" sz="3527" dirty="0">
                <a:solidFill>
                  <a:schemeClr val="tx2"/>
                </a:solidFill>
                <a:latin typeface="Segoe UI Light" panose="020B0502040204020203" pitchFamily="34" charset="0"/>
                <a:cs typeface="Segoe UI Light" panose="020B0502040204020203" pitchFamily="34" charset="0"/>
              </a:rPr>
              <a:t> </a:t>
            </a:r>
          </a:p>
          <a:p>
            <a:pPr defTabSz="565828"/>
            <a:r>
              <a:rPr lang="en-US" sz="1999" dirty="0">
                <a:solidFill>
                  <a:schemeClr val="tx1">
                    <a:lumMod val="50000"/>
                    <a:lumOff val="50000"/>
                  </a:schemeClr>
                </a:solidFill>
                <a:cs typeface="Segoe UI" panose="020B0502040204020203" pitchFamily="34" charset="0"/>
                <a:hlinkClick r:id="rId3"/>
              </a:rPr>
              <a:t>http://apisandbox.msdn.microsoft.com</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6" name="TextBox 5"/>
          <p:cNvSpPr txBox="1"/>
          <p:nvPr/>
        </p:nvSpPr>
        <p:spPr>
          <a:xfrm>
            <a:off x="771769" y="2109487"/>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Sign</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up</a:t>
            </a:r>
          </a:p>
          <a:p>
            <a:pPr defTabSz="565828"/>
            <a:r>
              <a:rPr lang="en-US" sz="1999" dirty="0">
                <a:solidFill>
                  <a:schemeClr val="tx1">
                    <a:lumMod val="50000"/>
                    <a:lumOff val="50000"/>
                  </a:schemeClr>
                </a:solidFill>
                <a:cs typeface="Segoe UI" panose="020B0502040204020203" pitchFamily="34" charset="0"/>
                <a:hlinkClick r:id="rId4"/>
              </a:rPr>
              <a:t>http://dev.office.com/getting-started</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7" name="TextBox 6"/>
          <p:cNvSpPr txBox="1"/>
          <p:nvPr/>
        </p:nvSpPr>
        <p:spPr>
          <a:xfrm>
            <a:off x="751058" y="4248819"/>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Get</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trained</a:t>
            </a:r>
            <a:br>
              <a:rPr lang="en-US" sz="3527" dirty="0">
                <a:solidFill>
                  <a:schemeClr val="tx1">
                    <a:lumMod val="50000"/>
                    <a:lumOff val="50000"/>
                  </a:schemeClr>
                </a:solidFill>
                <a:latin typeface="Segoe UI Light" panose="020B0502040204020203" pitchFamily="34" charset="0"/>
                <a:cs typeface="Segoe UI Light" panose="020B0502040204020203" pitchFamily="34" charset="0"/>
              </a:rPr>
            </a:br>
            <a:r>
              <a:rPr lang="en-US" sz="1999" dirty="0">
                <a:solidFill>
                  <a:schemeClr val="tx1">
                    <a:lumMod val="50000"/>
                    <a:lumOff val="50000"/>
                  </a:schemeClr>
                </a:solidFill>
                <a:cs typeface="Segoe UI" panose="020B0502040204020203" pitchFamily="34" charset="0"/>
                <a:hlinkClick r:id="rId5"/>
              </a:rPr>
              <a:t>http://dev.office.com/training</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grpSp>
        <p:nvGrpSpPr>
          <p:cNvPr id="9" name="Group 8"/>
          <p:cNvGrpSpPr/>
          <p:nvPr/>
        </p:nvGrpSpPr>
        <p:grpSpPr>
          <a:xfrm>
            <a:off x="7239161" y="1203006"/>
            <a:ext cx="4237746" cy="3770971"/>
            <a:chOff x="1503299" y="914400"/>
            <a:chExt cx="1685883" cy="1500188"/>
          </a:xfrm>
        </p:grpSpPr>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47" tIns="44774" rIns="89547" bIns="44774" numCol="1" anchor="t" anchorCtr="0" compatLnSpc="1">
              <a:prstTxWarp prst="textNoShape">
                <a:avLst/>
              </a:prstTxWarp>
              <a:noAutofit/>
            </a:bodyPr>
            <a:lstStyle/>
            <a:p>
              <a:pPr defTabSz="913369"/>
              <a:endParaRPr lang="en-US" sz="1762">
                <a:solidFill>
                  <a:schemeClr val="tx1">
                    <a:lumMod val="50000"/>
                    <a:lumOff val="50000"/>
                  </a:schemeClr>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14" name="Group 13"/>
          <p:cNvGrpSpPr/>
          <p:nvPr/>
        </p:nvGrpSpPr>
        <p:grpSpPr>
          <a:xfrm>
            <a:off x="5781950" y="2769256"/>
            <a:ext cx="4030913" cy="2609747"/>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65" name="Group 64"/>
          <p:cNvGrpSpPr/>
          <p:nvPr/>
        </p:nvGrpSpPr>
        <p:grpSpPr>
          <a:xfrm>
            <a:off x="10470434" y="3738636"/>
            <a:ext cx="817415" cy="1512380"/>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15" name="Picture 114"/>
            <p:cNvPicPr>
              <a:picLocks noChangeAspect="1"/>
            </p:cNvPicPr>
            <p:nvPr/>
          </p:nvPicPr>
          <p:blipFill rotWithShape="1">
            <a:blip r:embed="rId8" cstate="print">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9029223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barn(inVertical)">
                                      <p:cBhvr>
                                        <p:cTn id="2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Feedback</a:t>
            </a:r>
          </a:p>
        </p:txBody>
      </p:sp>
      <p:sp>
        <p:nvSpPr>
          <p:cNvPr id="22" name="Content Placeholder 21"/>
          <p:cNvSpPr>
            <a:spLocks noGrp="1"/>
          </p:cNvSpPr>
          <p:nvPr>
            <p:ph sz="quarter" idx="4294967295"/>
          </p:nvPr>
        </p:nvSpPr>
        <p:spPr>
          <a:xfrm>
            <a:off x="7788275" y="1371600"/>
            <a:ext cx="4400550" cy="4953000"/>
          </a:xfrm>
        </p:spPr>
        <p:txBody>
          <a:bodyPr/>
          <a:lstStyle/>
          <a:p>
            <a:pPr marL="0" indent="0">
              <a:buNone/>
            </a:pPr>
            <a:r>
              <a:rPr lang="en-US" dirty="0" err="1">
                <a:solidFill>
                  <a:schemeClr val="tx1">
                    <a:lumMod val="50000"/>
                    <a:lumOff val="50000"/>
                  </a:schemeClr>
                </a:solidFill>
              </a:rPr>
              <a:t>UserVoice</a:t>
            </a:r>
            <a:br>
              <a:rPr lang="en-US" dirty="0">
                <a:solidFill>
                  <a:schemeClr val="tx1">
                    <a:lumMod val="50000"/>
                    <a:lumOff val="50000"/>
                  </a:schemeClr>
                </a:solidFill>
              </a:rPr>
            </a:br>
            <a:r>
              <a:rPr lang="en-US" sz="2399" dirty="0">
                <a:solidFill>
                  <a:schemeClr val="tx1">
                    <a:lumMod val="50000"/>
                    <a:lumOff val="50000"/>
                  </a:schemeClr>
                </a:solidFill>
                <a:latin typeface="Segoe UI" panose="020B0502040204020203" pitchFamily="34" charset="0"/>
                <a:cs typeface="Segoe UI" panose="020B0502040204020203" pitchFamily="34" charset="0"/>
              </a:rPr>
              <a:t>Provide suggestions of what you want in future versions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2"/>
              </a:rPr>
              <a:t>http://officespdev.uservoice.com/</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GB" dirty="0">
              <a:solidFill>
                <a:schemeClr val="tx1">
                  <a:lumMod val="50000"/>
                  <a:lumOff val="50000"/>
                </a:schemeClr>
              </a:solidFill>
            </a:endParaRPr>
          </a:p>
        </p:txBody>
      </p:sp>
      <p:sp>
        <p:nvSpPr>
          <p:cNvPr id="2" name="Text Placeholder 1"/>
          <p:cNvSpPr>
            <a:spLocks noGrp="1"/>
          </p:cNvSpPr>
          <p:nvPr>
            <p:ph sz="half" idx="4294967295"/>
          </p:nvPr>
        </p:nvSpPr>
        <p:spPr>
          <a:xfrm>
            <a:off x="1454516" y="1371600"/>
            <a:ext cx="4686300" cy="4953000"/>
          </a:xfrm>
        </p:spPr>
        <p:txBody>
          <a:bodyPr>
            <a:normAutofit/>
          </a:bodyPr>
          <a:lstStyle/>
          <a:p>
            <a:pPr marL="0" indent="0">
              <a:buNone/>
            </a:pPr>
            <a:r>
              <a:rPr lang="en-US" b="0" dirty="0">
                <a:solidFill>
                  <a:schemeClr val="tx1">
                    <a:lumMod val="50000"/>
                    <a:lumOff val="50000"/>
                  </a:schemeClr>
                </a:solidFill>
                <a:latin typeface="Segoe UI" panose="020B0502040204020203" pitchFamily="34" charset="0"/>
                <a:cs typeface="Segoe UI" panose="020B0502040204020203" pitchFamily="34" charset="0"/>
              </a:rPr>
              <a:t>Office 365 Network</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Share you best practices and join conversations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3"/>
              </a:rPr>
              <a:t>https://www.yammer.com/itpronetwork</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endParaRPr lang="en-US" sz="1899"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r>
              <a:rPr lang="en-US" b="0" dirty="0" err="1">
                <a:solidFill>
                  <a:schemeClr val="tx1">
                    <a:lumMod val="50000"/>
                    <a:lumOff val="50000"/>
                  </a:schemeClr>
                </a:solidFill>
                <a:latin typeface="Segoe UI" panose="020B0502040204020203" pitchFamily="34" charset="0"/>
                <a:cs typeface="Segoe UI" panose="020B0502040204020203" pitchFamily="34" charset="0"/>
              </a:rPr>
              <a:t>Stackoverflow</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Ask deep technical questions to a world-wide set of developers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4"/>
              </a:rPr>
              <a:t>http://stackoverflow.com/questions/tagged/ms-office</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p:txBody>
      </p:sp>
      <p:pic>
        <p:nvPicPr>
          <p:cNvPr id="5" name="Picture 4"/>
          <p:cNvPicPr>
            <a:picLocks noChangeAspect="1"/>
          </p:cNvPicPr>
          <p:nvPr/>
        </p:nvPicPr>
        <p:blipFill>
          <a:blip r:embed="rId5"/>
          <a:stretch>
            <a:fillRect/>
          </a:stretch>
        </p:blipFill>
        <p:spPr>
          <a:xfrm>
            <a:off x="395893" y="1871545"/>
            <a:ext cx="895121" cy="750524"/>
          </a:xfrm>
          <a:prstGeom prst="rect">
            <a:avLst/>
          </a:prstGeom>
        </p:spPr>
      </p:pic>
      <p:pic>
        <p:nvPicPr>
          <p:cNvPr id="4" name="Picture 3"/>
          <p:cNvPicPr>
            <a:picLocks noChangeAspect="1"/>
          </p:cNvPicPr>
          <p:nvPr/>
        </p:nvPicPr>
        <p:blipFill rotWithShape="1">
          <a:blip r:embed="rId6"/>
          <a:srcRect r="79756"/>
          <a:stretch/>
        </p:blipFill>
        <p:spPr>
          <a:xfrm>
            <a:off x="528292" y="3998715"/>
            <a:ext cx="630323" cy="836296"/>
          </a:xfrm>
          <a:prstGeom prst="rect">
            <a:avLst/>
          </a:prstGeom>
        </p:spPr>
      </p:pic>
      <p:sp>
        <p:nvSpPr>
          <p:cNvPr id="11" name="Text Placeholder 1"/>
          <p:cNvSpPr txBox="1">
            <a:spLocks/>
          </p:cNvSpPr>
          <p:nvPr/>
        </p:nvSpPr>
        <p:spPr>
          <a:xfrm>
            <a:off x="7510261" y="1234696"/>
            <a:ext cx="4676114" cy="5337018"/>
          </a:xfrm>
          <a:prstGeom prst="rect">
            <a:avLst/>
          </a:prstGeom>
        </p:spPr>
        <p:txBody>
          <a:bodyPr/>
          <a:lstStyle>
            <a:lvl1pPr indent="0" defTabSz="914088">
              <a:spcBef>
                <a:spcPts val="588"/>
              </a:spcBef>
              <a:spcAft>
                <a:spcPts val="588"/>
              </a:spcAft>
              <a:buFont typeface="Arial" pitchFamily="34" charset="0"/>
              <a:buNone/>
              <a:defRPr sz="2800" b="0" kern="0" baseline="0">
                <a:latin typeface="Segoe UI" panose="020B0502040204020203" pitchFamily="34" charset="0"/>
                <a:ea typeface="Segoe UI Light" panose="020B0502040204020203" pitchFamily="34" charset="0"/>
                <a:cs typeface="Segoe UI" panose="020B0502040204020203" pitchFamily="34" charset="0"/>
              </a:defRPr>
            </a:lvl1pPr>
            <a:lvl2pPr marL="28006" indent="0" defTabSz="914088">
              <a:spcBef>
                <a:spcPts val="300"/>
              </a:spcBef>
              <a:spcAft>
                <a:spcPts val="3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2pPr>
            <a:lvl3pPr marL="219386" indent="0" defTabSz="914088">
              <a:spcBef>
                <a:spcPts val="200"/>
              </a:spcBef>
              <a:spcAft>
                <a:spcPts val="2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3pPr>
            <a:lvl4pPr marL="466779"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4pPr>
            <a:lvl5pPr marL="725061"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defTabSz="914088">
              <a:spcBef>
                <a:spcPct val="20000"/>
              </a:spcBef>
              <a:buFont typeface="Arial" pitchFamily="34" charset="0"/>
              <a:buChar char="•"/>
              <a:defRPr sz="2000"/>
            </a:lvl6pPr>
            <a:lvl7pPr marL="2970789" indent="-228522" defTabSz="914088">
              <a:spcBef>
                <a:spcPct val="20000"/>
              </a:spcBef>
              <a:buFont typeface="Arial" pitchFamily="34" charset="0"/>
              <a:buChar char="•"/>
              <a:defRPr sz="2000"/>
            </a:lvl7pPr>
            <a:lvl8pPr marL="3427833" indent="-228522" defTabSz="914088">
              <a:spcBef>
                <a:spcPct val="20000"/>
              </a:spcBef>
              <a:buFont typeface="Arial" pitchFamily="34" charset="0"/>
              <a:buChar char="•"/>
              <a:defRPr sz="2000"/>
            </a:lvl8pPr>
            <a:lvl9pPr marL="3884878" indent="-228522" defTabSz="914088">
              <a:spcBef>
                <a:spcPct val="20000"/>
              </a:spcBef>
              <a:buFont typeface="Arial" pitchFamily="34" charset="0"/>
              <a:buChar char="•"/>
              <a:defRPr sz="2000"/>
            </a:lvl9pPr>
          </a:lstStyle>
          <a:p>
            <a:endParaRPr lang="en-US" sz="2799" dirty="0"/>
          </a:p>
        </p:txBody>
      </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04319" y="1720337"/>
            <a:ext cx="937803" cy="901732"/>
          </a:xfrm>
          <a:prstGeom prst="rect">
            <a:avLst/>
          </a:prstGeom>
        </p:spPr>
      </p:pic>
    </p:spTree>
    <p:extLst>
      <p:ext uri="{BB962C8B-B14F-4D97-AF65-F5344CB8AC3E}">
        <p14:creationId xmlns:p14="http://schemas.microsoft.com/office/powerpoint/2010/main" val="25242768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1" y="2434949"/>
            <a:ext cx="12188825"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3" name="Group 2"/>
          <p:cNvGrpSpPr/>
          <p:nvPr/>
        </p:nvGrpSpPr>
        <p:grpSpPr>
          <a:xfrm>
            <a:off x="3652114" y="2625360"/>
            <a:ext cx="1873901" cy="1800950"/>
            <a:chOff x="3496879" y="2742525"/>
            <a:chExt cx="1873901" cy="1800950"/>
          </a:xfrm>
        </p:grpSpPr>
        <p:sp>
          <p:nvSpPr>
            <p:cNvPr id="30" name="TextBox 29"/>
            <p:cNvSpPr txBox="1"/>
            <p:nvPr/>
          </p:nvSpPr>
          <p:spPr>
            <a:xfrm>
              <a:off x="3496879" y="3620145"/>
              <a:ext cx="1873901" cy="923330"/>
            </a:xfrm>
            <a:prstGeom prst="rect">
              <a:avLst/>
            </a:prstGeom>
            <a:noFill/>
          </p:spPr>
          <p:txBody>
            <a:bodyPr wrap="square" lIns="0" tIns="0" rIns="0" bIns="0" rtlCol="0">
              <a:spAutoFit/>
            </a:bodyPr>
            <a:lstStyle/>
            <a:p>
              <a:pPr algn="ctr"/>
              <a:r>
                <a:rPr lang="en-US" sz="2000" spc="-70" dirty="0">
                  <a:solidFill>
                    <a:schemeClr val="bg1"/>
                  </a:solidFill>
                </a:rPr>
                <a:t>You can use </a:t>
              </a:r>
              <a:r>
                <a:rPr lang="en-US" sz="2000" spc="-70" dirty="0" err="1">
                  <a:solidFill>
                    <a:schemeClr val="bg1"/>
                  </a:solidFill>
                </a:rPr>
                <a:t>WebJobs</a:t>
              </a:r>
              <a:r>
                <a:rPr lang="en-US" sz="2000" spc="-70" dirty="0">
                  <a:solidFill>
                    <a:schemeClr val="bg1"/>
                  </a:solidFill>
                </a:rPr>
                <a:t> also for </a:t>
              </a:r>
              <a:r>
                <a:rPr lang="en-US" sz="2000" spc="-70" dirty="0" err="1">
                  <a:solidFill>
                    <a:schemeClr val="bg1"/>
                  </a:solidFill>
                </a:rPr>
                <a:t>async</a:t>
              </a:r>
              <a:r>
                <a:rPr lang="en-US" sz="2000" spc="-70" dirty="0">
                  <a:solidFill>
                    <a:schemeClr val="bg1"/>
                  </a:solidFill>
                </a:rPr>
                <a:t> tasks</a:t>
              </a:r>
            </a:p>
          </p:txBody>
        </p:sp>
        <p:pic>
          <p:nvPicPr>
            <p:cNvPr id="48" name="Picture 47"/>
            <p:cNvPicPr>
              <a:picLocks noChangeAspect="1"/>
            </p:cNvPicPr>
            <p:nvPr/>
          </p:nvPicPr>
          <p:blipFill>
            <a:blip r:embed="rId3"/>
            <a:stretch>
              <a:fillRect/>
            </a:stretch>
          </p:blipFill>
          <p:spPr>
            <a:xfrm>
              <a:off x="4077148" y="2742525"/>
              <a:ext cx="713362" cy="876727"/>
            </a:xfrm>
            <a:prstGeom prst="rect">
              <a:avLst/>
            </a:prstGeom>
          </p:spPr>
        </p:pic>
      </p:grpSp>
      <p:grpSp>
        <p:nvGrpSpPr>
          <p:cNvPr id="4" name="Group 3"/>
          <p:cNvGrpSpPr/>
          <p:nvPr/>
        </p:nvGrpSpPr>
        <p:grpSpPr>
          <a:xfrm>
            <a:off x="789688" y="2558444"/>
            <a:ext cx="2060557" cy="1967115"/>
            <a:chOff x="804939" y="2548282"/>
            <a:chExt cx="2060557" cy="1967115"/>
          </a:xfrm>
        </p:grpSpPr>
        <p:sp>
          <p:nvSpPr>
            <p:cNvPr id="24" name="TextBox 23"/>
            <p:cNvSpPr txBox="1"/>
            <p:nvPr/>
          </p:nvSpPr>
          <p:spPr>
            <a:xfrm>
              <a:off x="804939" y="3899844"/>
              <a:ext cx="2060557" cy="615553"/>
            </a:xfrm>
            <a:prstGeom prst="rect">
              <a:avLst/>
            </a:prstGeom>
            <a:noFill/>
          </p:spPr>
          <p:txBody>
            <a:bodyPr wrap="square" lIns="0" tIns="0" rIns="0" bIns="0" rtlCol="0">
              <a:spAutoFit/>
            </a:bodyPr>
            <a:lstStyle/>
            <a:p>
              <a:pPr algn="ctr"/>
              <a:r>
                <a:rPr lang="en-US" sz="2000" spc="-70" dirty="0">
                  <a:solidFill>
                    <a:schemeClr val="bg1"/>
                  </a:solidFill>
                </a:rPr>
                <a:t>Remote timer jobs for scheduled tasks</a:t>
              </a:r>
            </a:p>
          </p:txBody>
        </p:sp>
        <p:pic>
          <p:nvPicPr>
            <p:cNvPr id="17" name="Picture 16"/>
            <p:cNvPicPr>
              <a:picLocks noChangeAspect="1"/>
            </p:cNvPicPr>
            <p:nvPr/>
          </p:nvPicPr>
          <p:blipFill>
            <a:blip r:embed="rId4"/>
            <a:stretch>
              <a:fillRect/>
            </a:stretch>
          </p:blipFill>
          <p:spPr>
            <a:xfrm>
              <a:off x="1298868" y="2548282"/>
              <a:ext cx="1072701" cy="1421651"/>
            </a:xfrm>
            <a:prstGeom prst="rect">
              <a:avLst/>
            </a:prstGeom>
          </p:spPr>
        </p:pic>
      </p:grpSp>
      <p:grpSp>
        <p:nvGrpSpPr>
          <p:cNvPr id="5" name="Group 4"/>
          <p:cNvGrpSpPr/>
          <p:nvPr/>
        </p:nvGrpSpPr>
        <p:grpSpPr>
          <a:xfrm>
            <a:off x="9598011" y="2650067"/>
            <a:ext cx="1884594" cy="1777518"/>
            <a:chOff x="9094130" y="2664242"/>
            <a:chExt cx="1884594" cy="1777518"/>
          </a:xfrm>
        </p:grpSpPr>
        <p:sp>
          <p:nvSpPr>
            <p:cNvPr id="39" name="TextBox 38"/>
            <p:cNvSpPr txBox="1"/>
            <p:nvPr/>
          </p:nvSpPr>
          <p:spPr>
            <a:xfrm>
              <a:off x="9094130" y="3518430"/>
              <a:ext cx="1884594" cy="923330"/>
            </a:xfrm>
            <a:prstGeom prst="rect">
              <a:avLst/>
            </a:prstGeom>
            <a:noFill/>
          </p:spPr>
          <p:txBody>
            <a:bodyPr wrap="square" lIns="0" tIns="0" rIns="0" bIns="0" rtlCol="0">
              <a:spAutoFit/>
            </a:bodyPr>
            <a:lstStyle/>
            <a:p>
              <a:pPr algn="ctr"/>
              <a:r>
                <a:rPr lang="en-US" sz="2000" spc="-70" dirty="0">
                  <a:solidFill>
                    <a:schemeClr val="bg1"/>
                  </a:solidFill>
                </a:rPr>
                <a:t>Avoid long operations in app events</a:t>
              </a:r>
            </a:p>
          </p:txBody>
        </p:sp>
        <p:pic>
          <p:nvPicPr>
            <p:cNvPr id="50" name="Picture 49"/>
            <p:cNvPicPr>
              <a:picLocks noChangeAspect="1"/>
            </p:cNvPicPr>
            <p:nvPr/>
          </p:nvPicPr>
          <p:blipFill>
            <a:blip r:embed="rId5"/>
            <a:stretch>
              <a:fillRect/>
            </a:stretch>
          </p:blipFill>
          <p:spPr>
            <a:xfrm>
              <a:off x="9634562" y="2664242"/>
              <a:ext cx="803729" cy="804596"/>
            </a:xfrm>
            <a:prstGeom prst="rect">
              <a:avLst/>
            </a:prstGeom>
          </p:spPr>
        </p:pic>
      </p:grpSp>
      <p:grpSp>
        <p:nvGrpSpPr>
          <p:cNvPr id="7" name="Group 6"/>
          <p:cNvGrpSpPr/>
          <p:nvPr/>
        </p:nvGrpSpPr>
        <p:grpSpPr>
          <a:xfrm>
            <a:off x="6121267" y="2141385"/>
            <a:ext cx="3105298" cy="2747127"/>
            <a:chOff x="6175697" y="2141385"/>
            <a:chExt cx="3105298" cy="2747127"/>
          </a:xfrm>
        </p:grpSpPr>
        <p:sp>
          <p:nvSpPr>
            <p:cNvPr id="37" name="TextBox 36"/>
            <p:cNvSpPr txBox="1"/>
            <p:nvPr/>
          </p:nvSpPr>
          <p:spPr>
            <a:xfrm>
              <a:off x="7196082" y="3338206"/>
              <a:ext cx="2084913" cy="1231106"/>
            </a:xfrm>
            <a:prstGeom prst="rect">
              <a:avLst/>
            </a:prstGeom>
            <a:noFill/>
          </p:spPr>
          <p:txBody>
            <a:bodyPr wrap="square" lIns="0" tIns="0" rIns="0" bIns="0" rtlCol="0">
              <a:spAutoFit/>
            </a:bodyPr>
            <a:lstStyle/>
            <a:p>
              <a:pPr algn="ctr"/>
              <a:r>
                <a:rPr lang="en-US" sz="2000" spc="-70" dirty="0">
                  <a:solidFill>
                    <a:schemeClr val="bg1"/>
                  </a:solidFill>
                </a:rPr>
                <a:t>Remote event receivers is not for synchronization tasks</a:t>
              </a:r>
            </a:p>
          </p:txBody>
        </p:sp>
        <p:pic>
          <p:nvPicPr>
            <p:cNvPr id="22" name="Picture 21"/>
            <p:cNvPicPr>
              <a:picLocks noChangeAspect="1"/>
            </p:cNvPicPr>
            <p:nvPr/>
          </p:nvPicPr>
          <p:blipFill>
            <a:blip r:embed="rId6"/>
            <a:stretch>
              <a:fillRect/>
            </a:stretch>
          </p:blipFill>
          <p:spPr>
            <a:xfrm>
              <a:off x="6175697" y="2141385"/>
              <a:ext cx="1488765" cy="2747127"/>
            </a:xfrm>
            <a:prstGeom prst="rect">
              <a:avLst/>
            </a:prstGeom>
          </p:spPr>
        </p:pic>
      </p:grpSp>
    </p:spTree>
    <p:extLst>
      <p:ext uri="{BB962C8B-B14F-4D97-AF65-F5344CB8AC3E}">
        <p14:creationId xmlns:p14="http://schemas.microsoft.com/office/powerpoint/2010/main" val="344682475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2015 Microsoft Corporation. All rights reserved. Microsoft, Windows, and 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br>
              <a:rPr lang="en-US" sz="700" dirty="0">
                <a:solidFill>
                  <a:srgbClr val="000000">
                    <a:lumMod val="65000"/>
                    <a:lumOff val="35000"/>
                  </a:srgbClr>
                </a:solidFill>
                <a:ea typeface="Segoe UI" pitchFamily="34" charset="0"/>
                <a:cs typeface="Segoe UI" pitchFamily="34" charset="0"/>
              </a:rPr>
            </a:br>
            <a:r>
              <a:rPr lang="en-US" sz="700" dirty="0">
                <a:solidFill>
                  <a:srgbClr val="000000">
                    <a:lumMod val="65000"/>
                    <a:lumOff val="35000"/>
                  </a:srgbClr>
                </a:solidFill>
                <a:ea typeface="Segoe UI" pitchFamily="34" charset="0"/>
                <a:cs typeface="Segoe UI" pitchFamily="34" charset="0"/>
              </a:rPr>
              <a:t>part of Microsoft, and Microsoft cannot guarantee the accuracy of any information provided after the date of this presentation. MICROSOFT 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52568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Introduction</a:t>
            </a:r>
          </a:p>
        </p:txBody>
      </p:sp>
    </p:spTree>
    <p:extLst>
      <p:ext uri="{BB962C8B-B14F-4D97-AF65-F5344CB8AC3E}">
        <p14:creationId xmlns:p14="http://schemas.microsoft.com/office/powerpoint/2010/main" val="1915191773"/>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fi-FI" dirty="0"/>
              <a:t>Placing the code outside of the SharePoint</a:t>
            </a:r>
            <a:endParaRPr lang="en-GB" dirty="0"/>
          </a:p>
        </p:txBody>
      </p:sp>
    </p:spTree>
    <p:extLst>
      <p:ext uri="{BB962C8B-B14F-4D97-AF65-F5344CB8AC3E}">
        <p14:creationId xmlns:p14="http://schemas.microsoft.com/office/powerpoint/2010/main" val="160142504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905375" y="228600"/>
            <a:ext cx="6762750" cy="747897"/>
          </a:xfrm>
        </p:spPr>
        <p:txBody>
          <a:bodyPr/>
          <a:lstStyle/>
          <a:p>
            <a:r>
              <a:rPr lang="en-US"/>
              <a:t>Remote business logic</a:t>
            </a:r>
            <a:endParaRPr lang="en-US" dirty="0"/>
          </a:p>
        </p:txBody>
      </p:sp>
      <p:sp>
        <p:nvSpPr>
          <p:cNvPr id="7" name="Text Placeholder 6"/>
          <p:cNvSpPr>
            <a:spLocks noGrp="1"/>
          </p:cNvSpPr>
          <p:nvPr>
            <p:ph type="body" sz="quarter" idx="10"/>
          </p:nvPr>
        </p:nvSpPr>
        <p:spPr>
          <a:xfrm>
            <a:off x="4905375" y="1447799"/>
            <a:ext cx="6762750" cy="2043636"/>
          </a:xfrm>
        </p:spPr>
        <p:txBody>
          <a:bodyPr/>
          <a:lstStyle/>
          <a:p>
            <a:r>
              <a:rPr lang="en-US" sz="3600" dirty="0">
                <a:solidFill>
                  <a:schemeClr val="accent1"/>
                </a:solidFill>
              </a:rPr>
              <a:t>Remote timer jobs</a:t>
            </a:r>
          </a:p>
          <a:p>
            <a:pPr lvl="1"/>
            <a:r>
              <a:rPr lang="en-US" dirty="0"/>
              <a:t>Scheduled tasks running out side of the SharePoint, but operating towards SharePoint sites or Office 365 services</a:t>
            </a:r>
          </a:p>
          <a:p>
            <a:pPr lvl="1"/>
            <a:endParaRPr lang="en-US" dirty="0"/>
          </a:p>
          <a:p>
            <a:r>
              <a:rPr lang="en-US" sz="3600" dirty="0">
                <a:solidFill>
                  <a:schemeClr val="accent1"/>
                </a:solidFill>
              </a:rPr>
              <a:t>Remote event receivers</a:t>
            </a:r>
          </a:p>
          <a:p>
            <a:pPr lvl="1"/>
            <a:r>
              <a:rPr lang="en-US" dirty="0"/>
              <a:t>Business logic for end user operations placed outside of the SharePoint, but can access SharePoint for further operations if needed</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8" y="1786"/>
            <a:ext cx="4569619" cy="6854429"/>
          </a:xfrm>
          <a:prstGeom prst="rect">
            <a:avLst/>
          </a:prstGeom>
        </p:spPr>
      </p:pic>
    </p:spTree>
    <p:extLst>
      <p:ext uri="{BB962C8B-B14F-4D97-AF65-F5344CB8AC3E}">
        <p14:creationId xmlns:p14="http://schemas.microsoft.com/office/powerpoint/2010/main" val="423373421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Remote Timer Jobs</a:t>
            </a:r>
          </a:p>
        </p:txBody>
      </p:sp>
    </p:spTree>
    <p:extLst>
      <p:ext uri="{BB962C8B-B14F-4D97-AF65-F5344CB8AC3E}">
        <p14:creationId xmlns:p14="http://schemas.microsoft.com/office/powerpoint/2010/main" val="396892071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309796" cy="1975926"/>
          </a:xfrm>
        </p:spPr>
        <p:txBody>
          <a:bodyPr/>
          <a:lstStyle/>
          <a:p>
            <a:r>
              <a:rPr lang="en-US" sz="3600" dirty="0"/>
              <a:t>What</a:t>
            </a:r>
          </a:p>
          <a:p>
            <a:pPr lvl="1"/>
            <a:r>
              <a:rPr lang="en-US" sz="2000" dirty="0"/>
              <a:t>Scheduled tasks using app model techniques</a:t>
            </a:r>
          </a:p>
          <a:p>
            <a:pPr lvl="1"/>
            <a:r>
              <a:rPr lang="en-US" dirty="0"/>
              <a:t>Replacement model for classic server side timer jobs</a:t>
            </a:r>
            <a:endParaRPr lang="en-US" sz="2000" dirty="0"/>
          </a:p>
          <a:p>
            <a:r>
              <a:rPr lang="en-US" sz="3600" dirty="0"/>
              <a:t>Why</a:t>
            </a:r>
          </a:p>
          <a:p>
            <a:pPr lvl="1"/>
            <a:r>
              <a:rPr lang="en-US" sz="2000" dirty="0"/>
              <a:t>Performed operations using either scheduled execution or one time asynchronous operation</a:t>
            </a:r>
          </a:p>
          <a:p>
            <a:r>
              <a:rPr lang="en-US" sz="3600" dirty="0"/>
              <a:t>How</a:t>
            </a:r>
          </a:p>
          <a:p>
            <a:pPr lvl="1"/>
            <a:r>
              <a:rPr lang="en-US" sz="2000" dirty="0"/>
              <a:t>Use Azure worker processes or Web Jobs for scheduled operations</a:t>
            </a:r>
          </a:p>
          <a:p>
            <a:pPr lvl="1"/>
            <a:r>
              <a:rPr lang="en-US" sz="2000" dirty="0"/>
              <a:t>User either app only token or specific accounts for authentication</a:t>
            </a:r>
          </a:p>
          <a:p>
            <a:pPr lvl="1"/>
            <a:r>
              <a:rPr lang="en-US" sz="2000" dirty="0"/>
              <a:t>Can be hosted in on-premise</a:t>
            </a:r>
            <a:r>
              <a:rPr lang="en-US" dirty="0"/>
              <a:t>s as scheduled task in operating system level or even as a windows service</a:t>
            </a:r>
            <a:endParaRPr lang="en-US" sz="2000" dirty="0"/>
          </a:p>
        </p:txBody>
      </p:sp>
      <p:sp>
        <p:nvSpPr>
          <p:cNvPr id="3" name="Title 2"/>
          <p:cNvSpPr>
            <a:spLocks noGrp="1"/>
          </p:cNvSpPr>
          <p:nvPr>
            <p:ph type="title"/>
          </p:nvPr>
        </p:nvSpPr>
        <p:spPr/>
        <p:txBody>
          <a:bodyPr/>
          <a:lstStyle/>
          <a:p>
            <a:r>
              <a:rPr lang="en-US" dirty="0"/>
              <a:t>Remote timer jobs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Tree>
    <p:extLst>
      <p:ext uri="{BB962C8B-B14F-4D97-AF65-F5344CB8AC3E}">
        <p14:creationId xmlns:p14="http://schemas.microsoft.com/office/powerpoint/2010/main" val="349669384"/>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6D227263-DACE-442F-8D98-551E7A302C92}"/>
    </a:ext>
  </a:ext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DDA9FB17-E5E7-4414-8A13-502BEB78C63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709D8DA39404E429F006B3F94B6A56B" ma:contentTypeVersion="0" ma:contentTypeDescription="Create a new document." ma:contentTypeScope="" ma:versionID="63b151c6e72fe6cfcfe11e3b787e1d3d">
  <xsd:schema xmlns:xsd="http://www.w3.org/2001/XMLSchema" xmlns:xs="http://www.w3.org/2001/XMLSchema" xmlns:p="http://schemas.microsoft.com/office/2006/metadata/properties" targetNamespace="http://schemas.microsoft.com/office/2006/metadata/properties" ma:root="true" ma:fieldsID="e3f0b4ead09fc5ac33ce8381fa26e53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4606E04-852E-4880-8CD1-0B186F4087B1}">
  <ds:schemaRefs>
    <ds:schemaRef ds:uri="http://schemas.microsoft.com/sharepoint/v3/contenttype/forms"/>
  </ds:schemaRefs>
</ds:datastoreItem>
</file>

<file path=customXml/itemProps2.xml><?xml version="1.0" encoding="utf-8"?>
<ds:datastoreItem xmlns:ds="http://schemas.openxmlformats.org/officeDocument/2006/customXml" ds:itemID="{F1AEA8A7-A694-4DB0-82AB-EF48F2E9B6F9}">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99E63BD4-356B-47A8-B9CB-423EDCAB02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Office365 Template Orange</Template>
  <TotalTime>0</TotalTime>
  <Words>3618</Words>
  <Application>Microsoft Office PowerPoint</Application>
  <PresentationFormat>Custom</PresentationFormat>
  <Paragraphs>379</Paragraphs>
  <Slides>40</Slides>
  <Notes>26</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40</vt:i4>
      </vt:variant>
    </vt:vector>
  </HeadingPairs>
  <TitlesOfParts>
    <vt:vector size="50" baseType="lpstr">
      <vt:lpstr>Arial</vt:lpstr>
      <vt:lpstr>Calibri</vt:lpstr>
      <vt:lpstr>Consolas</vt:lpstr>
      <vt:lpstr>Segoe UI</vt:lpstr>
      <vt:lpstr>Segoe UI Light</vt:lpstr>
      <vt:lpstr>Segoe UI Semibold</vt:lpstr>
      <vt:lpstr>Segoe UI Semilight</vt:lpstr>
      <vt:lpstr>Wingdings</vt:lpstr>
      <vt:lpstr>5-30055_Office Template 2012 - 16x9 - White Background</vt:lpstr>
      <vt:lpstr>5-30055_Office365 Template 2012 - 16x9 - Colored Accent Slides</vt:lpstr>
      <vt:lpstr>Remote timer jobs and event receivers</vt:lpstr>
      <vt:lpstr>Agenda</vt:lpstr>
      <vt:lpstr>PowerPoint Presentation</vt:lpstr>
      <vt:lpstr>Recommendations</vt:lpstr>
      <vt:lpstr>Introduction</vt:lpstr>
      <vt:lpstr>Placing the code outside of the SharePoint</vt:lpstr>
      <vt:lpstr>Remote business logic</vt:lpstr>
      <vt:lpstr>Remote Timer Jobs</vt:lpstr>
      <vt:lpstr>Remote timer jobs</vt:lpstr>
      <vt:lpstr>Remote timer job</vt:lpstr>
      <vt:lpstr>“Performance of code running outside of the SharePoint is lower than server side…”</vt:lpstr>
      <vt:lpstr>Authentication options</vt:lpstr>
      <vt:lpstr>PowerPoint Presentation</vt:lpstr>
      <vt:lpstr>Remote timer job for async tasks</vt:lpstr>
      <vt:lpstr>Asynchronous pattern with WebJobs</vt:lpstr>
      <vt:lpstr>“You do not expose as many remote APIs as what we were able to access server side.”</vt:lpstr>
      <vt:lpstr>Remote event receivers</vt:lpstr>
      <vt:lpstr>Remote event receivers</vt:lpstr>
      <vt:lpstr>Remote event receivers</vt:lpstr>
      <vt:lpstr>Remote event receivers</vt:lpstr>
      <vt:lpstr>Remote Event Receivers in SharePoint</vt:lpstr>
      <vt:lpstr>Remote event receivers – architecture</vt:lpstr>
      <vt:lpstr>Remote event receivers – tooling</vt:lpstr>
      <vt:lpstr>Remote event receivers – interface methods</vt:lpstr>
      <vt:lpstr>Remote event receivers - Calling back into SharePoint  </vt:lpstr>
      <vt:lpstr>Remote event receivers – registration Using server-side object model – requires access to server </vt:lpstr>
      <vt:lpstr>Remote event receivers – registration Client-side object model implementation  </vt:lpstr>
      <vt:lpstr>PowerPoint Presentation</vt:lpstr>
      <vt:lpstr>“Any reliable alternatives for remote event receivers?”</vt:lpstr>
      <vt:lpstr>App installation events</vt:lpstr>
      <vt:lpstr>App event receivers</vt:lpstr>
      <vt:lpstr>App event considerations</vt:lpstr>
      <vt:lpstr>Asynchronous App Installed handling</vt:lpstr>
      <vt:lpstr>PowerPoint Presentation</vt:lpstr>
      <vt:lpstr>Recommendations</vt:lpstr>
      <vt:lpstr>PowerPoint Presentation</vt:lpstr>
      <vt:lpstr>PowerPoint Presentation</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description>Template: Vesa Juvonen, Microsoft</dc:description>
  <cp:lastModifiedBy/>
  <cp:revision>1</cp:revision>
  <dcterms:created xsi:type="dcterms:W3CDTF">2015-01-15T08:32:43Z</dcterms:created>
  <dcterms:modified xsi:type="dcterms:W3CDTF">2017-01-04T11:23:47Z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temType">
    <vt:lpwstr/>
  </property>
  <property fmtid="{D5CDD505-2E9C-101B-9397-08002B2CF9AE}" pid="3" name="ContentTypeId">
    <vt:lpwstr>0x010100B709D8DA39404E429F006B3F94B6A56B</vt:lpwstr>
  </property>
</Properties>
</file>